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1"/>
  </p:sldMasterIdLst>
  <p:sldIdLst>
    <p:sldId id="256" r:id="rId2"/>
    <p:sldId id="257" r:id="rId3"/>
    <p:sldId id="258" r:id="rId4"/>
    <p:sldId id="259" r:id="rId5"/>
    <p:sldId id="262" r:id="rId6"/>
    <p:sldId id="260" r:id="rId7"/>
    <p:sldId id="271" r:id="rId8"/>
    <p:sldId id="272" r:id="rId9"/>
    <p:sldId id="270" r:id="rId10"/>
    <p:sldId id="261" r:id="rId11"/>
    <p:sldId id="265" r:id="rId12"/>
    <p:sldId id="263" r:id="rId13"/>
    <p:sldId id="267" r:id="rId14"/>
    <p:sldId id="268" r:id="rId15"/>
    <p:sldId id="266" r:id="rId16"/>
    <p:sldId id="269" r:id="rId17"/>
    <p:sldId id="264"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22D6376-770A-425D-8BC6-966B9DC644D6}" type="datetimeFigureOut">
              <a:rPr lang="en-IN" smtClean="0"/>
              <a:t>19-05-2022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0768718-8E34-415C-87C8-070CDCD53172}"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485833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2D6376-770A-425D-8BC6-966B9DC644D6}" type="datetimeFigureOut">
              <a:rPr lang="en-IN" smtClean="0"/>
              <a:t>19-05-2022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0768718-8E34-415C-87C8-070CDCD53172}" type="slidenum">
              <a:rPr lang="en-IN" smtClean="0"/>
              <a:t>‹#›</a:t>
            </a:fld>
            <a:endParaRPr lang="en-IN"/>
          </a:p>
        </p:txBody>
      </p:sp>
    </p:spTree>
    <p:extLst>
      <p:ext uri="{BB962C8B-B14F-4D97-AF65-F5344CB8AC3E}">
        <p14:creationId xmlns:p14="http://schemas.microsoft.com/office/powerpoint/2010/main" val="15870169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2D6376-770A-425D-8BC6-966B9DC644D6}" type="datetimeFigureOut">
              <a:rPr lang="en-IN" smtClean="0"/>
              <a:t>19-05-2022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0768718-8E34-415C-87C8-070CDCD53172}" type="slidenum">
              <a:rPr lang="en-IN" smtClean="0"/>
              <a:t>‹#›</a:t>
            </a:fld>
            <a:endParaRPr lang="en-IN"/>
          </a:p>
        </p:txBody>
      </p:sp>
    </p:spTree>
    <p:extLst>
      <p:ext uri="{BB962C8B-B14F-4D97-AF65-F5344CB8AC3E}">
        <p14:creationId xmlns:p14="http://schemas.microsoft.com/office/powerpoint/2010/main" val="39317108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2D6376-770A-425D-8BC6-966B9DC644D6}" type="datetimeFigureOut">
              <a:rPr lang="en-IN" smtClean="0"/>
              <a:t>19-05-2022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0768718-8E34-415C-87C8-070CDCD53172}" type="slidenum">
              <a:rPr lang="en-IN" smtClean="0"/>
              <a:t>‹#›</a:t>
            </a:fld>
            <a:endParaRPr lang="en-IN"/>
          </a:p>
        </p:txBody>
      </p:sp>
    </p:spTree>
    <p:extLst>
      <p:ext uri="{BB962C8B-B14F-4D97-AF65-F5344CB8AC3E}">
        <p14:creationId xmlns:p14="http://schemas.microsoft.com/office/powerpoint/2010/main" val="12323263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22D6376-770A-425D-8BC6-966B9DC644D6}" type="datetimeFigureOut">
              <a:rPr lang="en-IN" smtClean="0"/>
              <a:t>19-05-2022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0768718-8E34-415C-87C8-070CDCD53172}"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54216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22D6376-770A-425D-8BC6-966B9DC644D6}" type="datetimeFigureOut">
              <a:rPr lang="en-IN" smtClean="0"/>
              <a:t>19-05-2022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0768718-8E34-415C-87C8-070CDCD53172}" type="slidenum">
              <a:rPr lang="en-IN" smtClean="0"/>
              <a:t>‹#›</a:t>
            </a:fld>
            <a:endParaRPr lang="en-IN"/>
          </a:p>
        </p:txBody>
      </p:sp>
    </p:spTree>
    <p:extLst>
      <p:ext uri="{BB962C8B-B14F-4D97-AF65-F5344CB8AC3E}">
        <p14:creationId xmlns:p14="http://schemas.microsoft.com/office/powerpoint/2010/main" val="24341753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22D6376-770A-425D-8BC6-966B9DC644D6}" type="datetimeFigureOut">
              <a:rPr lang="en-IN" smtClean="0"/>
              <a:t>19-05-2022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0768718-8E34-415C-87C8-070CDCD53172}" type="slidenum">
              <a:rPr lang="en-IN" smtClean="0"/>
              <a:t>‹#›</a:t>
            </a:fld>
            <a:endParaRPr lang="en-IN"/>
          </a:p>
        </p:txBody>
      </p:sp>
    </p:spTree>
    <p:extLst>
      <p:ext uri="{BB962C8B-B14F-4D97-AF65-F5344CB8AC3E}">
        <p14:creationId xmlns:p14="http://schemas.microsoft.com/office/powerpoint/2010/main" val="25655574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22D6376-770A-425D-8BC6-966B9DC644D6}" type="datetimeFigureOut">
              <a:rPr lang="en-IN" smtClean="0"/>
              <a:t>19-05-2022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0768718-8E34-415C-87C8-070CDCD53172}" type="slidenum">
              <a:rPr lang="en-IN" smtClean="0"/>
              <a:t>‹#›</a:t>
            </a:fld>
            <a:endParaRPr lang="en-IN"/>
          </a:p>
        </p:txBody>
      </p:sp>
    </p:spTree>
    <p:extLst>
      <p:ext uri="{BB962C8B-B14F-4D97-AF65-F5344CB8AC3E}">
        <p14:creationId xmlns:p14="http://schemas.microsoft.com/office/powerpoint/2010/main" val="24884372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522D6376-770A-425D-8BC6-966B9DC644D6}" type="datetimeFigureOut">
              <a:rPr lang="en-IN" smtClean="0"/>
              <a:t>19-05-2022</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60768718-8E34-415C-87C8-070CDCD53172}" type="slidenum">
              <a:rPr lang="en-IN" smtClean="0"/>
              <a:t>‹#›</a:t>
            </a:fld>
            <a:endParaRPr lang="en-IN"/>
          </a:p>
        </p:txBody>
      </p:sp>
    </p:spTree>
    <p:extLst>
      <p:ext uri="{BB962C8B-B14F-4D97-AF65-F5344CB8AC3E}">
        <p14:creationId xmlns:p14="http://schemas.microsoft.com/office/powerpoint/2010/main" val="40625390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522D6376-770A-425D-8BC6-966B9DC644D6}" type="datetimeFigureOut">
              <a:rPr lang="en-IN" smtClean="0"/>
              <a:t>19-05-2022</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60768718-8E34-415C-87C8-070CDCD53172}" type="slidenum">
              <a:rPr lang="en-IN" smtClean="0"/>
              <a:t>‹#›</a:t>
            </a:fld>
            <a:endParaRPr lang="en-IN"/>
          </a:p>
        </p:txBody>
      </p:sp>
    </p:spTree>
    <p:extLst>
      <p:ext uri="{BB962C8B-B14F-4D97-AF65-F5344CB8AC3E}">
        <p14:creationId xmlns:p14="http://schemas.microsoft.com/office/powerpoint/2010/main" val="4553296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22D6376-770A-425D-8BC6-966B9DC644D6}" type="datetimeFigureOut">
              <a:rPr lang="en-IN" smtClean="0"/>
              <a:t>19-05-2022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0768718-8E34-415C-87C8-070CDCD53172}" type="slidenum">
              <a:rPr lang="en-IN" smtClean="0"/>
              <a:t>‹#›</a:t>
            </a:fld>
            <a:endParaRPr lang="en-IN"/>
          </a:p>
        </p:txBody>
      </p:sp>
    </p:spTree>
    <p:extLst>
      <p:ext uri="{BB962C8B-B14F-4D97-AF65-F5344CB8AC3E}">
        <p14:creationId xmlns:p14="http://schemas.microsoft.com/office/powerpoint/2010/main" val="34089195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22D6376-770A-425D-8BC6-966B9DC644D6}" type="datetimeFigureOut">
              <a:rPr lang="en-IN" smtClean="0"/>
              <a:t>19-05-2022</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60768718-8E34-415C-87C8-070CDCD53172}"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93582"/>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2.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9" name="TextBox 28">
            <a:extLst>
              <a:ext uri="{FF2B5EF4-FFF2-40B4-BE49-F238E27FC236}">
                <a16:creationId xmlns:a16="http://schemas.microsoft.com/office/drawing/2014/main" id="{AF200D79-0B02-1DD7-6AB7-825F9748312F}"/>
              </a:ext>
            </a:extLst>
          </p:cNvPr>
          <p:cNvSpPr txBox="1"/>
          <p:nvPr/>
        </p:nvSpPr>
        <p:spPr>
          <a:xfrm>
            <a:off x="2294019" y="5163669"/>
            <a:ext cx="7603959" cy="707886"/>
          </a:xfrm>
          <a:prstGeom prst="rect">
            <a:avLst/>
          </a:prstGeom>
          <a:noFill/>
        </p:spPr>
        <p:txBody>
          <a:bodyPr wrap="square" rtlCol="0">
            <a:spAutoFit/>
          </a:bodyPr>
          <a:lstStyle/>
          <a:p>
            <a:pPr algn="ctr"/>
            <a:r>
              <a:rPr lang="en-IN" sz="4000" dirty="0">
                <a:latin typeface="Berlin Sans FB" panose="020E0602020502020306" pitchFamily="34" charset="0"/>
              </a:rPr>
              <a:t>Inventory Management System</a:t>
            </a:r>
          </a:p>
        </p:txBody>
      </p:sp>
      <p:pic>
        <p:nvPicPr>
          <p:cNvPr id="11" name="Picture 10">
            <a:extLst>
              <a:ext uri="{FF2B5EF4-FFF2-40B4-BE49-F238E27FC236}">
                <a16:creationId xmlns:a16="http://schemas.microsoft.com/office/drawing/2014/main" id="{FD585E9B-70E0-0959-34A1-ACA4F84E46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0393" y="1192633"/>
            <a:ext cx="6291210" cy="3163478"/>
          </a:xfrm>
          <a:prstGeom prst="rect">
            <a:avLst/>
          </a:prstGeom>
        </p:spPr>
      </p:pic>
    </p:spTree>
    <p:extLst>
      <p:ext uri="{BB962C8B-B14F-4D97-AF65-F5344CB8AC3E}">
        <p14:creationId xmlns:p14="http://schemas.microsoft.com/office/powerpoint/2010/main" val="10776235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DF3516B-D6BE-79E5-A1CC-B3C5A4873800}"/>
              </a:ext>
            </a:extLst>
          </p:cNvPr>
          <p:cNvSpPr txBox="1"/>
          <p:nvPr/>
        </p:nvSpPr>
        <p:spPr>
          <a:xfrm>
            <a:off x="2368083" y="457200"/>
            <a:ext cx="6759388" cy="46166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r>
              <a:rPr lang="en-IN" sz="2400" dirty="0">
                <a:latin typeface="Arial Black" panose="020B0A04020102020204" pitchFamily="34" charset="0"/>
              </a:rPr>
              <a:t>SNAPSHOTS</a:t>
            </a:r>
          </a:p>
        </p:txBody>
      </p:sp>
      <p:pic>
        <p:nvPicPr>
          <p:cNvPr id="5" name="Picture 4">
            <a:extLst>
              <a:ext uri="{FF2B5EF4-FFF2-40B4-BE49-F238E27FC236}">
                <a16:creationId xmlns:a16="http://schemas.microsoft.com/office/drawing/2014/main" id="{A7A724C8-580B-4C58-1BF0-28FD5173FA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5927" y="1884400"/>
            <a:ext cx="4981850" cy="2730612"/>
          </a:xfrm>
          <a:prstGeom prst="rect">
            <a:avLst/>
          </a:prstGeom>
        </p:spPr>
      </p:pic>
      <p:sp>
        <p:nvSpPr>
          <p:cNvPr id="8" name="TextBox 7">
            <a:extLst>
              <a:ext uri="{FF2B5EF4-FFF2-40B4-BE49-F238E27FC236}">
                <a16:creationId xmlns:a16="http://schemas.microsoft.com/office/drawing/2014/main" id="{BFABFF05-1911-F5D9-363C-1C0304626F1D}"/>
              </a:ext>
            </a:extLst>
          </p:cNvPr>
          <p:cNvSpPr txBox="1"/>
          <p:nvPr/>
        </p:nvSpPr>
        <p:spPr>
          <a:xfrm>
            <a:off x="2368083" y="4909313"/>
            <a:ext cx="1972796" cy="344005"/>
          </a:xfrm>
          <a:prstGeom prst="rect">
            <a:avLst/>
          </a:prstGeom>
          <a:noFill/>
        </p:spPr>
        <p:txBody>
          <a:bodyPr wrap="square">
            <a:spAutoFit/>
          </a:bodyPr>
          <a:lstStyle/>
          <a:p>
            <a:pPr algn="ctr">
              <a:lnSpc>
                <a:spcPct val="107000"/>
              </a:lnSpc>
              <a:spcAft>
                <a:spcPts val="800"/>
              </a:spcAft>
            </a:pPr>
            <a:r>
              <a:rPr lang="en-IN" sz="1600" b="1" dirty="0">
                <a:ea typeface="Calibri" panose="020F0502020204030204" pitchFamily="34" charset="0"/>
                <a:cs typeface="Times New Roman" panose="02020603050405020304" pitchFamily="18" charset="0"/>
              </a:rPr>
              <a:t>Login</a:t>
            </a:r>
            <a:endParaRPr lang="en-IN" sz="1600" b="1" dirty="0">
              <a:effectLst/>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7B65CB8B-6324-AFAF-FD5E-C90729A1BF58}"/>
              </a:ext>
            </a:extLst>
          </p:cNvPr>
          <p:cNvSpPr txBox="1"/>
          <p:nvPr/>
        </p:nvSpPr>
        <p:spPr>
          <a:xfrm>
            <a:off x="8141073" y="5439903"/>
            <a:ext cx="1972796" cy="344005"/>
          </a:xfrm>
          <a:prstGeom prst="rect">
            <a:avLst/>
          </a:prstGeom>
          <a:noFill/>
        </p:spPr>
        <p:txBody>
          <a:bodyPr wrap="square">
            <a:spAutoFit/>
          </a:bodyPr>
          <a:lstStyle/>
          <a:p>
            <a:pPr algn="ctr">
              <a:lnSpc>
                <a:spcPct val="107000"/>
              </a:lnSpc>
              <a:spcAft>
                <a:spcPts val="800"/>
              </a:spcAft>
            </a:pPr>
            <a:r>
              <a:rPr lang="en-IN" sz="1600" b="1" dirty="0">
                <a:effectLst/>
                <a:ea typeface="Calibri" panose="020F0502020204030204" pitchFamily="34" charset="0"/>
                <a:cs typeface="Times New Roman" panose="02020603050405020304" pitchFamily="18" charset="0"/>
              </a:rPr>
              <a:t>Signup</a:t>
            </a:r>
          </a:p>
        </p:txBody>
      </p:sp>
      <p:pic>
        <p:nvPicPr>
          <p:cNvPr id="3" name="Picture 2">
            <a:extLst>
              <a:ext uri="{FF2B5EF4-FFF2-40B4-BE49-F238E27FC236}">
                <a16:creationId xmlns:a16="http://schemas.microsoft.com/office/drawing/2014/main" id="{597E7D61-555F-A3AB-51B9-4A8865D859E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1184697"/>
            <a:ext cx="5709568" cy="4130017"/>
          </a:xfrm>
          <a:prstGeom prst="rect">
            <a:avLst/>
          </a:prstGeom>
        </p:spPr>
      </p:pic>
    </p:spTree>
    <p:extLst>
      <p:ext uri="{BB962C8B-B14F-4D97-AF65-F5344CB8AC3E}">
        <p14:creationId xmlns:p14="http://schemas.microsoft.com/office/powerpoint/2010/main" val="13620304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FABFF05-1911-F5D9-363C-1C0304626F1D}"/>
              </a:ext>
            </a:extLst>
          </p:cNvPr>
          <p:cNvSpPr txBox="1"/>
          <p:nvPr/>
        </p:nvSpPr>
        <p:spPr>
          <a:xfrm>
            <a:off x="2750081" y="5939135"/>
            <a:ext cx="1972796" cy="344005"/>
          </a:xfrm>
          <a:prstGeom prst="rect">
            <a:avLst/>
          </a:prstGeom>
          <a:noFill/>
        </p:spPr>
        <p:txBody>
          <a:bodyPr wrap="square">
            <a:spAutoFit/>
          </a:bodyPr>
          <a:lstStyle/>
          <a:p>
            <a:pPr algn="ctr">
              <a:lnSpc>
                <a:spcPct val="107000"/>
              </a:lnSpc>
              <a:spcAft>
                <a:spcPts val="800"/>
              </a:spcAft>
            </a:pPr>
            <a:r>
              <a:rPr lang="en-US" sz="1600" b="1" dirty="0">
                <a:effectLst/>
                <a:ea typeface="Calibri" panose="020F0502020204030204" pitchFamily="34" charset="0"/>
                <a:cs typeface="Times New Roman" panose="02020603050405020304" pitchFamily="18" charset="0"/>
              </a:rPr>
              <a:t>M</a:t>
            </a:r>
            <a:r>
              <a:rPr lang="en-IN" sz="1600" b="1" dirty="0">
                <a:effectLst/>
                <a:ea typeface="Calibri" panose="020F0502020204030204" pitchFamily="34" charset="0"/>
                <a:cs typeface="Times New Roman" panose="02020603050405020304" pitchFamily="18" charset="0"/>
              </a:rPr>
              <a:t>ain Menu</a:t>
            </a:r>
          </a:p>
        </p:txBody>
      </p:sp>
      <p:sp>
        <p:nvSpPr>
          <p:cNvPr id="9" name="TextBox 8">
            <a:extLst>
              <a:ext uri="{FF2B5EF4-FFF2-40B4-BE49-F238E27FC236}">
                <a16:creationId xmlns:a16="http://schemas.microsoft.com/office/drawing/2014/main" id="{7B65CB8B-6324-AFAF-FD5E-C90729A1BF58}"/>
              </a:ext>
            </a:extLst>
          </p:cNvPr>
          <p:cNvSpPr txBox="1"/>
          <p:nvPr/>
        </p:nvSpPr>
        <p:spPr>
          <a:xfrm>
            <a:off x="8591384" y="5423664"/>
            <a:ext cx="1972796" cy="344005"/>
          </a:xfrm>
          <a:prstGeom prst="rect">
            <a:avLst/>
          </a:prstGeom>
          <a:noFill/>
        </p:spPr>
        <p:txBody>
          <a:bodyPr wrap="square">
            <a:spAutoFit/>
          </a:bodyPr>
          <a:lstStyle/>
          <a:p>
            <a:pPr algn="ctr">
              <a:lnSpc>
                <a:spcPct val="107000"/>
              </a:lnSpc>
              <a:spcAft>
                <a:spcPts val="800"/>
              </a:spcAft>
            </a:pPr>
            <a:r>
              <a:rPr lang="en-IN" sz="1600" b="1" dirty="0">
                <a:effectLst/>
                <a:ea typeface="Calibri" panose="020F0502020204030204" pitchFamily="34" charset="0"/>
                <a:cs typeface="Times New Roman" panose="02020603050405020304" pitchFamily="18" charset="0"/>
              </a:rPr>
              <a:t>Item Register</a:t>
            </a:r>
          </a:p>
        </p:txBody>
      </p:sp>
      <p:pic>
        <p:nvPicPr>
          <p:cNvPr id="3" name="Picture 2">
            <a:extLst>
              <a:ext uri="{FF2B5EF4-FFF2-40B4-BE49-F238E27FC236}">
                <a16:creationId xmlns:a16="http://schemas.microsoft.com/office/drawing/2014/main" id="{1C8BB7B0-FB41-160C-1F95-29731D29E0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8802" y="574860"/>
            <a:ext cx="6695355" cy="5167034"/>
          </a:xfrm>
          <a:prstGeom prst="rect">
            <a:avLst/>
          </a:prstGeom>
        </p:spPr>
      </p:pic>
      <p:pic>
        <p:nvPicPr>
          <p:cNvPr id="6" name="Picture 5">
            <a:extLst>
              <a:ext uri="{FF2B5EF4-FFF2-40B4-BE49-F238E27FC236}">
                <a16:creationId xmlns:a16="http://schemas.microsoft.com/office/drawing/2014/main" id="{4CD57E38-F232-D2E9-A2C6-3135A9A0DC9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52367" y="574860"/>
            <a:ext cx="4450831" cy="4660512"/>
          </a:xfrm>
          <a:prstGeom prst="rect">
            <a:avLst/>
          </a:prstGeom>
        </p:spPr>
      </p:pic>
    </p:spTree>
    <p:extLst>
      <p:ext uri="{BB962C8B-B14F-4D97-AF65-F5344CB8AC3E}">
        <p14:creationId xmlns:p14="http://schemas.microsoft.com/office/powerpoint/2010/main" val="12758557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FABFF05-1911-F5D9-363C-1C0304626F1D}"/>
              </a:ext>
            </a:extLst>
          </p:cNvPr>
          <p:cNvSpPr txBox="1"/>
          <p:nvPr/>
        </p:nvSpPr>
        <p:spPr>
          <a:xfrm>
            <a:off x="-64154" y="2403758"/>
            <a:ext cx="1972796" cy="344005"/>
          </a:xfrm>
          <a:prstGeom prst="rect">
            <a:avLst/>
          </a:prstGeom>
          <a:noFill/>
        </p:spPr>
        <p:txBody>
          <a:bodyPr wrap="square">
            <a:spAutoFit/>
          </a:bodyPr>
          <a:lstStyle/>
          <a:p>
            <a:pPr algn="ctr">
              <a:lnSpc>
                <a:spcPct val="107000"/>
              </a:lnSpc>
              <a:spcAft>
                <a:spcPts val="800"/>
              </a:spcAft>
            </a:pPr>
            <a:r>
              <a:rPr lang="en-US" sz="1600" b="1" dirty="0">
                <a:effectLst/>
                <a:ea typeface="Calibri" panose="020F0502020204030204" pitchFamily="34" charset="0"/>
                <a:cs typeface="Times New Roman" panose="02020603050405020304" pitchFamily="18" charset="0"/>
              </a:rPr>
              <a:t>S</a:t>
            </a:r>
            <a:r>
              <a:rPr lang="en-IN" sz="1600" b="1" dirty="0">
                <a:effectLst/>
                <a:ea typeface="Calibri" panose="020F0502020204030204" pitchFamily="34" charset="0"/>
                <a:cs typeface="Times New Roman" panose="02020603050405020304" pitchFamily="18" charset="0"/>
              </a:rPr>
              <a:t>ales - </a:t>
            </a:r>
          </a:p>
        </p:txBody>
      </p:sp>
      <p:pic>
        <p:nvPicPr>
          <p:cNvPr id="7" name="Picture 6">
            <a:extLst>
              <a:ext uri="{FF2B5EF4-FFF2-40B4-BE49-F238E27FC236}">
                <a16:creationId xmlns:a16="http://schemas.microsoft.com/office/drawing/2014/main" id="{4DBA9CF4-1AF7-082A-F1EB-90C104CB14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3044" y="225952"/>
            <a:ext cx="8125912" cy="5679724"/>
          </a:xfrm>
          <a:prstGeom prst="rect">
            <a:avLst/>
          </a:prstGeom>
        </p:spPr>
      </p:pic>
    </p:spTree>
    <p:extLst>
      <p:ext uri="{BB962C8B-B14F-4D97-AF65-F5344CB8AC3E}">
        <p14:creationId xmlns:p14="http://schemas.microsoft.com/office/powerpoint/2010/main" val="32624058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FABFF05-1911-F5D9-363C-1C0304626F1D}"/>
              </a:ext>
            </a:extLst>
          </p:cNvPr>
          <p:cNvSpPr txBox="1"/>
          <p:nvPr/>
        </p:nvSpPr>
        <p:spPr>
          <a:xfrm>
            <a:off x="-243448" y="2448582"/>
            <a:ext cx="1972796" cy="344005"/>
          </a:xfrm>
          <a:prstGeom prst="rect">
            <a:avLst/>
          </a:prstGeom>
          <a:noFill/>
        </p:spPr>
        <p:txBody>
          <a:bodyPr wrap="square">
            <a:spAutoFit/>
          </a:bodyPr>
          <a:lstStyle/>
          <a:p>
            <a:pPr algn="ctr">
              <a:lnSpc>
                <a:spcPct val="107000"/>
              </a:lnSpc>
              <a:spcAft>
                <a:spcPts val="800"/>
              </a:spcAft>
            </a:pPr>
            <a:r>
              <a:rPr lang="en-US" sz="1600" b="1" dirty="0">
                <a:effectLst/>
                <a:ea typeface="Calibri" panose="020F0502020204030204" pitchFamily="34" charset="0"/>
                <a:cs typeface="Times New Roman" panose="02020603050405020304" pitchFamily="18" charset="0"/>
              </a:rPr>
              <a:t>S</a:t>
            </a:r>
            <a:r>
              <a:rPr lang="en-IN" sz="1600" b="1" dirty="0">
                <a:effectLst/>
                <a:ea typeface="Calibri" panose="020F0502020204030204" pitchFamily="34" charset="0"/>
                <a:cs typeface="Times New Roman" panose="02020603050405020304" pitchFamily="18" charset="0"/>
              </a:rPr>
              <a:t>ales - </a:t>
            </a:r>
          </a:p>
        </p:txBody>
      </p:sp>
      <p:pic>
        <p:nvPicPr>
          <p:cNvPr id="5" name="Picture 4">
            <a:extLst>
              <a:ext uri="{FF2B5EF4-FFF2-40B4-BE49-F238E27FC236}">
                <a16:creationId xmlns:a16="http://schemas.microsoft.com/office/drawing/2014/main" id="{3C1D3FA3-C12F-79F4-C59F-A91B2C8C5A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1656" y="95210"/>
            <a:ext cx="9548687" cy="6111770"/>
          </a:xfrm>
          <a:prstGeom prst="rect">
            <a:avLst/>
          </a:prstGeom>
        </p:spPr>
      </p:pic>
    </p:spTree>
    <p:extLst>
      <p:ext uri="{BB962C8B-B14F-4D97-AF65-F5344CB8AC3E}">
        <p14:creationId xmlns:p14="http://schemas.microsoft.com/office/powerpoint/2010/main" val="19005353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FABFF05-1911-F5D9-363C-1C0304626F1D}"/>
              </a:ext>
            </a:extLst>
          </p:cNvPr>
          <p:cNvSpPr txBox="1"/>
          <p:nvPr/>
        </p:nvSpPr>
        <p:spPr>
          <a:xfrm>
            <a:off x="-243448" y="2448582"/>
            <a:ext cx="1972796" cy="344005"/>
          </a:xfrm>
          <a:prstGeom prst="rect">
            <a:avLst/>
          </a:prstGeom>
          <a:noFill/>
        </p:spPr>
        <p:txBody>
          <a:bodyPr wrap="square">
            <a:spAutoFit/>
          </a:bodyPr>
          <a:lstStyle/>
          <a:p>
            <a:pPr algn="ctr">
              <a:lnSpc>
                <a:spcPct val="107000"/>
              </a:lnSpc>
              <a:spcAft>
                <a:spcPts val="800"/>
              </a:spcAft>
            </a:pPr>
            <a:r>
              <a:rPr lang="en-US" sz="1600" b="1" dirty="0">
                <a:effectLst/>
                <a:ea typeface="Calibri" panose="020F0502020204030204" pitchFamily="34" charset="0"/>
                <a:cs typeface="Times New Roman" panose="02020603050405020304" pitchFamily="18" charset="0"/>
              </a:rPr>
              <a:t>S</a:t>
            </a:r>
            <a:r>
              <a:rPr lang="en-IN" sz="1600" b="1" dirty="0">
                <a:effectLst/>
                <a:ea typeface="Calibri" panose="020F0502020204030204" pitchFamily="34" charset="0"/>
                <a:cs typeface="Times New Roman" panose="02020603050405020304" pitchFamily="18" charset="0"/>
              </a:rPr>
              <a:t>ales - </a:t>
            </a:r>
          </a:p>
        </p:txBody>
      </p:sp>
      <p:pic>
        <p:nvPicPr>
          <p:cNvPr id="3" name="Picture 2">
            <a:extLst>
              <a:ext uri="{FF2B5EF4-FFF2-40B4-BE49-F238E27FC236}">
                <a16:creationId xmlns:a16="http://schemas.microsoft.com/office/drawing/2014/main" id="{47C4F593-54DD-B30A-7A91-8B035689C7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0019" y="134471"/>
            <a:ext cx="8971961" cy="6018663"/>
          </a:xfrm>
          <a:prstGeom prst="rect">
            <a:avLst/>
          </a:prstGeom>
        </p:spPr>
      </p:pic>
    </p:spTree>
    <p:extLst>
      <p:ext uri="{BB962C8B-B14F-4D97-AF65-F5344CB8AC3E}">
        <p14:creationId xmlns:p14="http://schemas.microsoft.com/office/powerpoint/2010/main" val="7154928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FABFF05-1911-F5D9-363C-1C0304626F1D}"/>
              </a:ext>
            </a:extLst>
          </p:cNvPr>
          <p:cNvSpPr txBox="1"/>
          <p:nvPr/>
        </p:nvSpPr>
        <p:spPr>
          <a:xfrm>
            <a:off x="4628" y="2042279"/>
            <a:ext cx="1972796" cy="344005"/>
          </a:xfrm>
          <a:prstGeom prst="rect">
            <a:avLst/>
          </a:prstGeom>
          <a:noFill/>
        </p:spPr>
        <p:txBody>
          <a:bodyPr wrap="square">
            <a:spAutoFit/>
          </a:bodyPr>
          <a:lstStyle/>
          <a:p>
            <a:pPr algn="ctr">
              <a:lnSpc>
                <a:spcPct val="107000"/>
              </a:lnSpc>
              <a:spcAft>
                <a:spcPts val="800"/>
              </a:spcAft>
            </a:pPr>
            <a:r>
              <a:rPr lang="en-IN" sz="1600" b="1" dirty="0">
                <a:ea typeface="Calibri" panose="020F0502020204030204" pitchFamily="34" charset="0"/>
                <a:cs typeface="Times New Roman" panose="02020603050405020304" pitchFamily="18" charset="0"/>
              </a:rPr>
              <a:t>View Purchase -</a:t>
            </a:r>
            <a:endParaRPr lang="en-IN" sz="1600" b="1" dirty="0">
              <a:effectLst/>
              <a:ea typeface="Calibri" panose="020F0502020204030204" pitchFamily="34" charset="0"/>
              <a:cs typeface="Times New Roman" panose="02020603050405020304" pitchFamily="18" charset="0"/>
            </a:endParaRPr>
          </a:p>
        </p:txBody>
      </p:sp>
      <p:pic>
        <p:nvPicPr>
          <p:cNvPr id="14" name="Picture 13">
            <a:extLst>
              <a:ext uri="{FF2B5EF4-FFF2-40B4-BE49-F238E27FC236}">
                <a16:creationId xmlns:a16="http://schemas.microsoft.com/office/drawing/2014/main" id="{3E474D7C-3DA5-0244-1F75-43DDE46353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7424" y="254329"/>
            <a:ext cx="9563929" cy="5859600"/>
          </a:xfrm>
          <a:prstGeom prst="rect">
            <a:avLst/>
          </a:prstGeom>
        </p:spPr>
      </p:pic>
    </p:spTree>
    <p:extLst>
      <p:ext uri="{BB962C8B-B14F-4D97-AF65-F5344CB8AC3E}">
        <p14:creationId xmlns:p14="http://schemas.microsoft.com/office/powerpoint/2010/main" val="14596593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FABFF05-1911-F5D9-363C-1C0304626F1D}"/>
              </a:ext>
            </a:extLst>
          </p:cNvPr>
          <p:cNvSpPr txBox="1"/>
          <p:nvPr/>
        </p:nvSpPr>
        <p:spPr>
          <a:xfrm>
            <a:off x="4628" y="2042279"/>
            <a:ext cx="1972796" cy="344005"/>
          </a:xfrm>
          <a:prstGeom prst="rect">
            <a:avLst/>
          </a:prstGeom>
          <a:noFill/>
        </p:spPr>
        <p:txBody>
          <a:bodyPr wrap="square">
            <a:spAutoFit/>
          </a:bodyPr>
          <a:lstStyle/>
          <a:p>
            <a:pPr algn="ctr">
              <a:lnSpc>
                <a:spcPct val="107000"/>
              </a:lnSpc>
              <a:spcAft>
                <a:spcPts val="800"/>
              </a:spcAft>
            </a:pPr>
            <a:r>
              <a:rPr lang="en-IN" sz="1600" b="1" dirty="0">
                <a:ea typeface="Calibri" panose="020F0502020204030204" pitchFamily="34" charset="0"/>
                <a:cs typeface="Times New Roman" panose="02020603050405020304" pitchFamily="18" charset="0"/>
              </a:rPr>
              <a:t>Stock Book -</a:t>
            </a:r>
            <a:endParaRPr lang="en-IN" sz="1600" b="1" dirty="0">
              <a:effectLst/>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7B91B8E6-232A-0E5B-542A-002B7159A5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7424" y="249175"/>
            <a:ext cx="9378431" cy="5819931"/>
          </a:xfrm>
          <a:prstGeom prst="rect">
            <a:avLst/>
          </a:prstGeom>
        </p:spPr>
      </p:pic>
    </p:spTree>
    <p:extLst>
      <p:ext uri="{BB962C8B-B14F-4D97-AF65-F5344CB8AC3E}">
        <p14:creationId xmlns:p14="http://schemas.microsoft.com/office/powerpoint/2010/main" val="27129440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DF3516B-D6BE-79E5-A1CC-B3C5A4873800}"/>
              </a:ext>
            </a:extLst>
          </p:cNvPr>
          <p:cNvSpPr txBox="1"/>
          <p:nvPr/>
        </p:nvSpPr>
        <p:spPr>
          <a:xfrm>
            <a:off x="2368083" y="457200"/>
            <a:ext cx="6759388" cy="46166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r>
              <a:rPr lang="en-IN" sz="2400" dirty="0">
                <a:latin typeface="Arial Black" panose="020B0A04020102020204" pitchFamily="34" charset="0"/>
              </a:rPr>
              <a:t>Outcomes</a:t>
            </a:r>
          </a:p>
        </p:txBody>
      </p:sp>
      <p:sp>
        <p:nvSpPr>
          <p:cNvPr id="8" name="TextBox 7">
            <a:extLst>
              <a:ext uri="{FF2B5EF4-FFF2-40B4-BE49-F238E27FC236}">
                <a16:creationId xmlns:a16="http://schemas.microsoft.com/office/drawing/2014/main" id="{BFABFF05-1911-F5D9-363C-1C0304626F1D}"/>
              </a:ext>
            </a:extLst>
          </p:cNvPr>
          <p:cNvSpPr txBox="1"/>
          <p:nvPr/>
        </p:nvSpPr>
        <p:spPr>
          <a:xfrm>
            <a:off x="718324" y="1405531"/>
            <a:ext cx="10783394" cy="5490414"/>
          </a:xfrm>
          <a:prstGeom prst="rect">
            <a:avLst/>
          </a:prstGeom>
          <a:noFill/>
        </p:spPr>
        <p:txBody>
          <a:bodyPr wrap="square">
            <a:spAutoFit/>
          </a:bodyPr>
          <a:lstStyle/>
          <a:p>
            <a:pPr marL="285750" indent="-285750">
              <a:lnSpc>
                <a:spcPct val="107000"/>
              </a:lnSpc>
              <a:spcAft>
                <a:spcPts val="800"/>
              </a:spcAft>
              <a:buFont typeface="Arial" panose="020B0604020202020204" pitchFamily="34" charset="0"/>
              <a:buChar char="•"/>
            </a:pPr>
            <a:r>
              <a:rPr lang="en-US" sz="1600" b="1" dirty="0">
                <a:effectLst/>
                <a:latin typeface="HP Simplified" panose="020B0604020204020204" pitchFamily="34" charset="0"/>
                <a:ea typeface="Calibri" panose="020F0502020204030204" pitchFamily="34" charset="0"/>
                <a:cs typeface="Times New Roman" panose="02020603050405020304" pitchFamily="18" charset="0"/>
              </a:rPr>
              <a:t>Better Inventory Accuracy:</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With solid inventory management, you know what’s in stock and order only the amount of inventory you need to meet demand.</a:t>
            </a:r>
          </a:p>
          <a:p>
            <a:pPr>
              <a:lnSpc>
                <a:spcPct val="107000"/>
              </a:lnSpc>
              <a:spcAft>
                <a:spcPts val="800"/>
              </a:spcAft>
            </a:pPr>
            <a:endParaRPr lang="en-US" sz="9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r>
              <a:rPr lang="en-US" sz="1600" b="1" dirty="0">
                <a:effectLst/>
                <a:latin typeface="HP Simplified" panose="020B0604020204020204" pitchFamily="34" charset="0"/>
                <a:ea typeface="Calibri" panose="020F0502020204030204" pitchFamily="34" charset="0"/>
                <a:cs typeface="Times New Roman" panose="02020603050405020304" pitchFamily="18" charset="0"/>
              </a:rPr>
              <a:t>Reduced Risk of Overselling:</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Inventory management helps track what’s in stock and what’s on backorder, so you don’t oversell products.</a:t>
            </a:r>
          </a:p>
          <a:p>
            <a:pPr>
              <a:lnSpc>
                <a:spcPct val="107000"/>
              </a:lnSpc>
              <a:spcAft>
                <a:spcPts val="800"/>
              </a:spcAft>
            </a:pPr>
            <a:endParaRPr lang="en-US" sz="9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r>
              <a:rPr lang="en-US" sz="1600" b="1" dirty="0">
                <a:effectLst/>
                <a:latin typeface="HP Simplified" panose="020B0604020204020204" pitchFamily="34" charset="0"/>
                <a:ea typeface="Calibri" panose="020F0502020204030204" pitchFamily="34" charset="0"/>
                <a:cs typeface="Times New Roman" panose="02020603050405020304" pitchFamily="18" charset="0"/>
              </a:rPr>
              <a:t>Cost Savings:</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Stock costs money until it sells. Carrying costs include storage handling and transportation fees, insurance and employee salaries. Inventory is also at risk of theft, loss from natural disasters or obsolescence.</a:t>
            </a:r>
          </a:p>
          <a:p>
            <a:pPr>
              <a:lnSpc>
                <a:spcPct val="107000"/>
              </a:lnSpc>
              <a:spcAft>
                <a:spcPts val="800"/>
              </a:spcAft>
            </a:pPr>
            <a:endParaRPr lang="en-US" sz="9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r>
              <a:rPr lang="en-US" sz="1600" b="1" dirty="0">
                <a:effectLst/>
                <a:latin typeface="HP Simplified" panose="020B0604020204020204" pitchFamily="34" charset="0"/>
                <a:ea typeface="Calibri" panose="020F0502020204030204" pitchFamily="34" charset="0"/>
                <a:cs typeface="Times New Roman" panose="02020603050405020304" pitchFamily="18" charset="0"/>
              </a:rPr>
              <a:t>Avoiding Stockouts and Excess Stock:</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Better planning and management helps a business minimize the number of days, if any, that an item is out of stock and avoid carrying too much inventory. Learn more about solving for stockouts in our “Essential Guide to Inventory Control.”</a:t>
            </a:r>
          </a:p>
          <a:p>
            <a:pPr>
              <a:lnSpc>
                <a:spcPct val="107000"/>
              </a:lnSpc>
              <a:spcAft>
                <a:spcPts val="800"/>
              </a:spcAft>
            </a:pPr>
            <a:endParaRPr lang="en-US" sz="9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r>
              <a:rPr lang="en-US" sz="1600" b="1" dirty="0">
                <a:effectLst/>
                <a:latin typeface="HP Simplified" panose="020B0604020204020204" pitchFamily="34" charset="0"/>
                <a:ea typeface="Calibri" panose="020F0502020204030204" pitchFamily="34" charset="0"/>
                <a:cs typeface="Times New Roman" panose="02020603050405020304" pitchFamily="18" charset="0"/>
              </a:rPr>
              <a:t>Greater Insights:</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With inventory tracking and stock control, you can also easily spot sales trends or track recalled products or expiry dates.</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endParaRPr lang="en-IN" sz="16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endParaRPr lang="en-IN" sz="1600" b="1" dirty="0">
              <a:effectLst/>
              <a:ea typeface="Calibri" panose="020F0502020204030204" pitchFamily="34" charset="0"/>
              <a:cs typeface="Times New Roman" panose="02020603050405020304" pitchFamily="18" charset="0"/>
            </a:endParaRPr>
          </a:p>
          <a:p>
            <a:pPr algn="ctr">
              <a:lnSpc>
                <a:spcPct val="107000"/>
              </a:lnSpc>
              <a:spcAft>
                <a:spcPts val="800"/>
              </a:spcAft>
            </a:pPr>
            <a:endParaRPr lang="en-IN" sz="1600" b="1"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14498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0DFBCE1-9071-5354-C641-EC6D4037DD78}"/>
              </a:ext>
            </a:extLst>
          </p:cNvPr>
          <p:cNvSpPr txBox="1"/>
          <p:nvPr/>
        </p:nvSpPr>
        <p:spPr>
          <a:xfrm flipH="1">
            <a:off x="678926" y="676870"/>
            <a:ext cx="3893074" cy="2554545"/>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IN" sz="2000" b="1" u="sng" dirty="0">
                <a:latin typeface="HP Simplified" panose="020B0604020204020204" pitchFamily="34" charset="0"/>
              </a:rPr>
              <a:t>Members</a:t>
            </a:r>
          </a:p>
          <a:p>
            <a:pPr algn="ctr"/>
            <a:endParaRPr lang="en-IN" sz="2000" dirty="0">
              <a:latin typeface="HP Simplified" panose="020B0604020204020204" pitchFamily="34" charset="0"/>
            </a:endParaRPr>
          </a:p>
          <a:p>
            <a:r>
              <a:rPr lang="en-IN" sz="2000" dirty="0">
                <a:latin typeface="HP Simplified" panose="020B0604020204020204" pitchFamily="34" charset="0"/>
              </a:rPr>
              <a:t>	</a:t>
            </a:r>
            <a:r>
              <a:rPr lang="en-IN" sz="2000" b="1" dirty="0">
                <a:latin typeface="HP Simplified" panose="020B0604020204020204" pitchFamily="34" charset="0"/>
              </a:rPr>
              <a:t>Name</a:t>
            </a:r>
            <a:r>
              <a:rPr lang="en-IN" sz="2000" dirty="0">
                <a:latin typeface="HP Simplified" panose="020B0604020204020204" pitchFamily="34" charset="0"/>
              </a:rPr>
              <a:t>				</a:t>
            </a:r>
            <a:r>
              <a:rPr lang="en-IN" sz="2000" b="1" dirty="0">
                <a:latin typeface="HP Simplified" panose="020B0604020204020204" pitchFamily="34" charset="0"/>
              </a:rPr>
              <a:t>UID</a:t>
            </a:r>
          </a:p>
          <a:p>
            <a:endParaRPr lang="en-IN" sz="2000" dirty="0">
              <a:latin typeface="HP Simplified" panose="020B0604020204020204" pitchFamily="34" charset="0"/>
            </a:endParaRPr>
          </a:p>
          <a:p>
            <a:pPr marL="342900" indent="-342900">
              <a:buAutoNum type="arabicPeriod"/>
            </a:pPr>
            <a:r>
              <a:rPr lang="en-IN" sz="2000" dirty="0">
                <a:latin typeface="HP Simplified" panose="020B0604020204020204" pitchFamily="34" charset="0"/>
              </a:rPr>
              <a:t>Aaryan </a:t>
            </a:r>
            <a:r>
              <a:rPr lang="en-IN" sz="2000" dirty="0" err="1">
                <a:latin typeface="HP Simplified" panose="020B0604020204020204" pitchFamily="34" charset="0"/>
              </a:rPr>
              <a:t>Kedia</a:t>
            </a:r>
            <a:r>
              <a:rPr lang="en-IN" sz="2000" dirty="0">
                <a:latin typeface="HP Simplified" panose="020B0604020204020204" pitchFamily="34" charset="0"/>
              </a:rPr>
              <a:t>		20BCS3104</a:t>
            </a:r>
          </a:p>
          <a:p>
            <a:pPr marL="342900" indent="-342900">
              <a:buAutoNum type="arabicPeriod"/>
            </a:pPr>
            <a:r>
              <a:rPr lang="en-IN" sz="2000" dirty="0">
                <a:latin typeface="HP Simplified" panose="020B0604020204020204" pitchFamily="34" charset="0"/>
              </a:rPr>
              <a:t>Yash Tyagi		20BCS3346</a:t>
            </a:r>
          </a:p>
          <a:p>
            <a:pPr marL="342900" indent="-342900">
              <a:buAutoNum type="arabicPeriod"/>
            </a:pPr>
            <a:r>
              <a:rPr lang="en-IN" sz="2000" dirty="0">
                <a:latin typeface="HP Simplified" panose="020B0604020204020204" pitchFamily="34" charset="0"/>
              </a:rPr>
              <a:t>Prince Kumar		20BCS3147</a:t>
            </a:r>
          </a:p>
          <a:p>
            <a:pPr marL="342900" indent="-342900">
              <a:buFontTx/>
              <a:buAutoNum type="arabicPeriod" startAt="4"/>
            </a:pPr>
            <a:r>
              <a:rPr lang="en-IN" sz="2000" dirty="0">
                <a:latin typeface="HP Simplified" panose="020B0604020204020204" pitchFamily="34" charset="0"/>
              </a:rPr>
              <a:t>Tushar			20BCS3096</a:t>
            </a:r>
          </a:p>
        </p:txBody>
      </p:sp>
      <p:sp>
        <p:nvSpPr>
          <p:cNvPr id="5" name="TextBox 4">
            <a:extLst>
              <a:ext uri="{FF2B5EF4-FFF2-40B4-BE49-F238E27FC236}">
                <a16:creationId xmlns:a16="http://schemas.microsoft.com/office/drawing/2014/main" id="{A0C462B0-7B63-58D7-A9F0-A4F767763571}"/>
              </a:ext>
            </a:extLst>
          </p:cNvPr>
          <p:cNvSpPr txBox="1"/>
          <p:nvPr/>
        </p:nvSpPr>
        <p:spPr>
          <a:xfrm>
            <a:off x="678926" y="4503748"/>
            <a:ext cx="3156772" cy="400110"/>
          </a:xfrm>
          <a:prstGeom prst="rect">
            <a:avLst/>
          </a:prstGeom>
          <a:solidFill>
            <a:schemeClr val="bg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r>
              <a:rPr lang="en-IN" sz="2000" dirty="0">
                <a:latin typeface="HP Simplified" panose="020B0604020204020204" pitchFamily="34" charset="0"/>
              </a:rPr>
              <a:t>Group Leader: </a:t>
            </a:r>
            <a:r>
              <a:rPr lang="en-IN" sz="2000" b="1" u="sng" dirty="0">
                <a:latin typeface="HP Simplified" panose="020B0604020204020204" pitchFamily="34" charset="0"/>
              </a:rPr>
              <a:t>Aaryan </a:t>
            </a:r>
            <a:r>
              <a:rPr lang="en-IN" sz="2000" b="1" u="sng" dirty="0" err="1">
                <a:latin typeface="HP Simplified" panose="020B0604020204020204" pitchFamily="34" charset="0"/>
              </a:rPr>
              <a:t>Kedia</a:t>
            </a:r>
            <a:endParaRPr lang="en-IN" sz="2000" b="1" u="sng" dirty="0">
              <a:latin typeface="HP Simplified" panose="020B0604020204020204" pitchFamily="34" charset="0"/>
            </a:endParaRPr>
          </a:p>
        </p:txBody>
      </p:sp>
      <p:sp>
        <p:nvSpPr>
          <p:cNvPr id="7" name="TextBox 6">
            <a:extLst>
              <a:ext uri="{FF2B5EF4-FFF2-40B4-BE49-F238E27FC236}">
                <a16:creationId xmlns:a16="http://schemas.microsoft.com/office/drawing/2014/main" id="{06D82F39-3C7A-72A1-2CA4-24AE3BEE8495}"/>
              </a:ext>
            </a:extLst>
          </p:cNvPr>
          <p:cNvSpPr txBox="1"/>
          <p:nvPr/>
        </p:nvSpPr>
        <p:spPr>
          <a:xfrm rot="10800000" flipH="1" flipV="1">
            <a:off x="5914316" y="1446310"/>
            <a:ext cx="5668083" cy="1015663"/>
          </a:xfrm>
          <a:prstGeom prst="rect">
            <a:avLst/>
          </a:prstGeom>
          <a:solidFill>
            <a:schemeClr val="accent1">
              <a:lumMod val="20000"/>
              <a:lumOff val="80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IN" sz="2400" dirty="0"/>
              <a:t>Co-supervisor Name:</a:t>
            </a:r>
            <a:r>
              <a:rPr lang="en-IN" sz="2400" dirty="0">
                <a:latin typeface="Baskerville Old Face" panose="02020602080505020303" pitchFamily="18" charset="0"/>
              </a:rPr>
              <a:t> </a:t>
            </a:r>
            <a:r>
              <a:rPr lang="en-IN" sz="2400" dirty="0" err="1">
                <a:latin typeface="Berlin Sans FB" panose="020E0602020502020306" pitchFamily="34" charset="0"/>
              </a:rPr>
              <a:t>Vaneet</a:t>
            </a:r>
            <a:r>
              <a:rPr lang="en-IN" sz="2400" dirty="0">
                <a:latin typeface="Berlin Sans FB" panose="020E0602020502020306" pitchFamily="34" charset="0"/>
              </a:rPr>
              <a:t> Kumar</a:t>
            </a:r>
          </a:p>
          <a:p>
            <a:r>
              <a:rPr lang="en-IN" sz="1200" dirty="0">
                <a:latin typeface="Baskerville Old Face" panose="02020602080505020303" pitchFamily="18" charset="0"/>
              </a:rPr>
              <a:t> </a:t>
            </a:r>
          </a:p>
          <a:p>
            <a:r>
              <a:rPr lang="en-IN" sz="2400" dirty="0" err="1"/>
              <a:t>Ecode</a:t>
            </a:r>
            <a:r>
              <a:rPr lang="en-IN" sz="2400" dirty="0"/>
              <a:t>:</a:t>
            </a:r>
            <a:r>
              <a:rPr lang="en-IN" sz="2400" dirty="0">
                <a:latin typeface="Baskerville Old Face" panose="02020602080505020303" pitchFamily="18" charset="0"/>
              </a:rPr>
              <a:t> </a:t>
            </a:r>
            <a:r>
              <a:rPr lang="en-IN" sz="2400" dirty="0">
                <a:latin typeface="Berlin Sans FB" panose="020E0602020502020306" pitchFamily="34" charset="0"/>
              </a:rPr>
              <a:t>E11321</a:t>
            </a:r>
          </a:p>
        </p:txBody>
      </p:sp>
      <p:sp>
        <p:nvSpPr>
          <p:cNvPr id="8" name="TextBox 7">
            <a:extLst>
              <a:ext uri="{FF2B5EF4-FFF2-40B4-BE49-F238E27FC236}">
                <a16:creationId xmlns:a16="http://schemas.microsoft.com/office/drawing/2014/main" id="{18D6D082-7301-8E33-CD4F-7BF95FA683DE}"/>
              </a:ext>
            </a:extLst>
          </p:cNvPr>
          <p:cNvSpPr txBox="1"/>
          <p:nvPr/>
        </p:nvSpPr>
        <p:spPr>
          <a:xfrm flipH="1">
            <a:off x="5914316" y="4088249"/>
            <a:ext cx="5818094" cy="1015663"/>
          </a:xfrm>
          <a:prstGeom prst="rect">
            <a:avLst/>
          </a:prstGeom>
          <a:solidFill>
            <a:schemeClr val="accent1">
              <a:lumMod val="40000"/>
              <a:lumOff val="60000"/>
            </a:schemeClr>
          </a:solidFill>
          <a:ln>
            <a:noFill/>
          </a:ln>
          <a:effectLst/>
          <a:scene3d>
            <a:camera prst="orthographicFront">
              <a:rot lat="0" lon="0" rev="0"/>
            </a:camera>
            <a:lightRig rig="contrasting" dir="t">
              <a:rot lat="0" lon="0" rev="7800000"/>
            </a:lightRig>
          </a:scene3d>
          <a:sp3d>
            <a:bevelT w="139700" h="139700"/>
          </a:sp3d>
        </p:spPr>
        <p:style>
          <a:lnRef idx="1">
            <a:schemeClr val="accent5"/>
          </a:lnRef>
          <a:fillRef idx="3">
            <a:schemeClr val="accent5"/>
          </a:fillRef>
          <a:effectRef idx="2">
            <a:schemeClr val="accent5"/>
          </a:effectRef>
          <a:fontRef idx="minor">
            <a:schemeClr val="lt1"/>
          </a:fontRef>
        </p:style>
        <p:txBody>
          <a:bodyPr wrap="square" rtlCol="0">
            <a:spAutoFit/>
          </a:bodyPr>
          <a:lstStyle/>
          <a:p>
            <a:r>
              <a:rPr lang="en-IN" sz="2400" dirty="0">
                <a:solidFill>
                  <a:schemeClr val="tx1"/>
                </a:solidFill>
                <a:latin typeface="Bookman Old Style" panose="02050604050505020204" pitchFamily="18" charset="0"/>
              </a:rPr>
              <a:t>Submitted To: </a:t>
            </a:r>
            <a:r>
              <a:rPr lang="en-IN" sz="2400" b="1" u="sng" dirty="0">
                <a:solidFill>
                  <a:schemeClr val="tx1"/>
                </a:solidFill>
                <a:latin typeface="Bookman Old Style" panose="02050604050505020204" pitchFamily="18" charset="0"/>
              </a:rPr>
              <a:t>Ankita Dhiman</a:t>
            </a:r>
          </a:p>
          <a:p>
            <a:endParaRPr lang="en-IN" sz="1200" dirty="0">
              <a:solidFill>
                <a:schemeClr val="tx1"/>
              </a:solidFill>
              <a:latin typeface="Bookman Old Style" panose="02050604050505020204" pitchFamily="18" charset="0"/>
            </a:endParaRPr>
          </a:p>
          <a:p>
            <a:r>
              <a:rPr lang="en-IN" sz="2400" dirty="0" err="1">
                <a:solidFill>
                  <a:schemeClr val="tx1"/>
                </a:solidFill>
                <a:latin typeface="Bookman Old Style" panose="02050604050505020204" pitchFamily="18" charset="0"/>
              </a:rPr>
              <a:t>Ecode</a:t>
            </a:r>
            <a:r>
              <a:rPr lang="en-IN" sz="2400" dirty="0">
                <a:solidFill>
                  <a:schemeClr val="tx1"/>
                </a:solidFill>
                <a:latin typeface="Bookman Old Style" panose="02050604050505020204" pitchFamily="18" charset="0"/>
              </a:rPr>
              <a:t>: </a:t>
            </a:r>
            <a:r>
              <a:rPr lang="en-IN" sz="2400" b="1" u="sng" dirty="0">
                <a:solidFill>
                  <a:schemeClr val="tx1"/>
                </a:solidFill>
                <a:latin typeface="Bookman Old Style" panose="02050604050505020204" pitchFamily="18" charset="0"/>
              </a:rPr>
              <a:t>E11431</a:t>
            </a:r>
          </a:p>
        </p:txBody>
      </p:sp>
    </p:spTree>
    <p:extLst>
      <p:ext uri="{BB962C8B-B14F-4D97-AF65-F5344CB8AC3E}">
        <p14:creationId xmlns:p14="http://schemas.microsoft.com/office/powerpoint/2010/main" val="21330923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D503D7E-B8DF-C110-9BD8-DC4145ABD9BC}"/>
              </a:ext>
            </a:extLst>
          </p:cNvPr>
          <p:cNvSpPr txBox="1"/>
          <p:nvPr/>
        </p:nvSpPr>
        <p:spPr>
          <a:xfrm flipH="1">
            <a:off x="4269051" y="416560"/>
            <a:ext cx="3574469" cy="646331"/>
          </a:xfrm>
          <a:prstGeom prst="rect">
            <a:avLst/>
          </a:prstGeom>
          <a:noFill/>
        </p:spPr>
        <p:txBody>
          <a:bodyPr wrap="square" rtlCol="0">
            <a:spAutoFit/>
          </a:bodyPr>
          <a:lstStyle/>
          <a:p>
            <a:r>
              <a:rPr lang="en-IN" sz="3600" dirty="0">
                <a:latin typeface="Arial Narrow" panose="020B0606020202030204" pitchFamily="34" charset="0"/>
              </a:rPr>
              <a:t>INTRODUCTION</a:t>
            </a:r>
          </a:p>
        </p:txBody>
      </p:sp>
      <p:sp>
        <p:nvSpPr>
          <p:cNvPr id="4" name="TextBox 3">
            <a:extLst>
              <a:ext uri="{FF2B5EF4-FFF2-40B4-BE49-F238E27FC236}">
                <a16:creationId xmlns:a16="http://schemas.microsoft.com/office/drawing/2014/main" id="{70A2021B-E6EC-BA57-0246-6BC5E98A55D6}"/>
              </a:ext>
            </a:extLst>
          </p:cNvPr>
          <p:cNvSpPr txBox="1"/>
          <p:nvPr/>
        </p:nvSpPr>
        <p:spPr>
          <a:xfrm>
            <a:off x="833718" y="474345"/>
            <a:ext cx="10802470" cy="5355312"/>
          </a:xfrm>
          <a:prstGeom prst="rect">
            <a:avLst/>
          </a:prstGeom>
          <a:noFill/>
        </p:spPr>
        <p:txBody>
          <a:bodyPr wrap="square">
            <a:spAutoFit/>
          </a:bodyPr>
          <a:lstStyle/>
          <a:p>
            <a:endParaRPr lang="en-US" dirty="0">
              <a:solidFill>
                <a:srgbClr val="000000"/>
              </a:solidFill>
              <a:latin typeface="Arial Black" panose="020B0A04020102020204" pitchFamily="34" charset="0"/>
            </a:endParaRPr>
          </a:p>
          <a:p>
            <a:endParaRPr lang="en-US" dirty="0">
              <a:solidFill>
                <a:srgbClr val="000000"/>
              </a:solidFill>
              <a:latin typeface="Arial Black" panose="020B0A04020102020204" pitchFamily="34" charset="0"/>
            </a:endParaRPr>
          </a:p>
          <a:p>
            <a:endParaRPr lang="en-US" dirty="0">
              <a:solidFill>
                <a:srgbClr val="000000"/>
              </a:solidFill>
              <a:latin typeface="Arial Black" panose="020B0A04020102020204" pitchFamily="34" charset="0"/>
            </a:endParaRPr>
          </a:p>
          <a:p>
            <a:endParaRPr lang="en-US" sz="800" dirty="0">
              <a:latin typeface="HP Simplified" panose="020B0604020204020204" pitchFamily="34" charset="0"/>
              <a:cs typeface="Arial" panose="020B0604020202020204" pitchFamily="34" charset="0"/>
            </a:endParaRPr>
          </a:p>
          <a:p>
            <a:pPr marL="285750" indent="-285750">
              <a:buFont typeface="Arial" panose="020B0604020202020204" pitchFamily="34" charset="0"/>
              <a:buChar char="•"/>
            </a:pPr>
            <a:r>
              <a:rPr lang="en-US" dirty="0">
                <a:latin typeface="HP Simplified" panose="020B0604020204020204" pitchFamily="34" charset="0"/>
                <a:cs typeface="Arial" panose="020B0604020202020204" pitchFamily="34" charset="0"/>
              </a:rPr>
              <a:t>For organizations that handle transactions involving consumer goods, an inventory management system is essential for quality control. </a:t>
            </a:r>
            <a:r>
              <a:rPr lang="en-US" dirty="0">
                <a:latin typeface="HP Simplified" panose="020B0604020204020204" pitchFamily="34" charset="0"/>
              </a:rPr>
              <a:t>A large mercantile establishment may run out of providers of a critical item if inventory isn't properly managed. Once it’s time to reorder, an efficient inventory management system can inform the retailer.</a:t>
            </a:r>
          </a:p>
          <a:p>
            <a:endParaRPr lang="en-US" dirty="0">
              <a:solidFill>
                <a:srgbClr val="000000"/>
              </a:solidFill>
              <a:latin typeface="HP Simplified" panose="020B0604020204020204" pitchFamily="34" charset="0"/>
              <a:cs typeface="Arial" panose="020B0604020202020204" pitchFamily="34" charset="0"/>
            </a:endParaRPr>
          </a:p>
          <a:p>
            <a:pPr marL="285750" indent="-285750">
              <a:buFont typeface="Arial" panose="020B0604020202020204" pitchFamily="34" charset="0"/>
              <a:buChar char="•"/>
            </a:pPr>
            <a:r>
              <a:rPr lang="en-US" dirty="0">
                <a:latin typeface="HP Simplified" panose="020B0604020204020204" pitchFamily="34" charset="0"/>
              </a:rPr>
              <a:t>This inventory management system is additionally helpful for chasing huge shipments automatically. Counting every pair of stocks by hand will almost definitely end in a mistake. The chance of human error may be reduced by using an automatic inventory management system. </a:t>
            </a:r>
            <a:endParaRPr lang="en-US" dirty="0">
              <a:solidFill>
                <a:srgbClr val="000000"/>
              </a:solidFill>
              <a:latin typeface="HP Simplified" panose="020B0604020204020204" pitchFamily="34" charset="0"/>
              <a:cs typeface="Arial" panose="020B0604020202020204" pitchFamily="34" charset="0"/>
            </a:endParaRPr>
          </a:p>
          <a:p>
            <a:endParaRPr lang="en-US" dirty="0">
              <a:solidFill>
                <a:srgbClr val="000000"/>
              </a:solidFill>
              <a:latin typeface="HP Simplified" panose="020B0604020204020204" pitchFamily="34" charset="0"/>
              <a:cs typeface="Arial" panose="020B0604020202020204" pitchFamily="34" charset="0"/>
            </a:endParaRPr>
          </a:p>
          <a:p>
            <a:pPr marL="285750" indent="-285750">
              <a:buFont typeface="Arial" panose="020B0604020202020204" pitchFamily="34" charset="0"/>
              <a:buChar char="•"/>
            </a:pPr>
            <a:r>
              <a:rPr lang="en-US" dirty="0">
                <a:latin typeface="HP Simplified" panose="020B0604020204020204" pitchFamily="34" charset="0"/>
              </a:rPr>
              <a:t>An inventory Management System also aids in the chase of retail product theft, providing helpful info relating to store revenues and therefore the need for theft-prevention devices. </a:t>
            </a:r>
            <a:endParaRPr lang="en-US" dirty="0">
              <a:solidFill>
                <a:srgbClr val="000000"/>
              </a:solidFill>
              <a:latin typeface="HP Simplified" panose="020B0604020204020204" pitchFamily="34" charset="0"/>
              <a:cs typeface="Arial" panose="020B0604020202020204" pitchFamily="34" charset="0"/>
            </a:endParaRPr>
          </a:p>
          <a:p>
            <a:endParaRPr lang="en-US" dirty="0">
              <a:solidFill>
                <a:srgbClr val="000000"/>
              </a:solidFill>
              <a:latin typeface="HP Simplified" panose="020B0604020204020204" pitchFamily="34" charset="0"/>
              <a:cs typeface="Arial" panose="020B0604020202020204" pitchFamily="34" charset="0"/>
            </a:endParaRPr>
          </a:p>
          <a:p>
            <a:pPr marL="285750" indent="-285750">
              <a:buFont typeface="Arial" panose="020B0604020202020204" pitchFamily="34" charset="0"/>
              <a:buChar char="•"/>
            </a:pPr>
            <a:r>
              <a:rPr lang="en-US" dirty="0">
                <a:latin typeface="HP Simplified" panose="020B0604020204020204" pitchFamily="34" charset="0"/>
              </a:rPr>
              <a:t>Inventory Management System can perform a variety of tasks. It can assist a warehouse employee in locating things on an order list, encrypting cargo information, appreciating tracking numbers and delivery addresses and removing purchased items from the inventory tally to keep up an accurate count of in-stock items.</a:t>
            </a:r>
            <a:endParaRPr lang="en-US" dirty="0">
              <a:solidFill>
                <a:srgbClr val="000000"/>
              </a:solidFill>
              <a:latin typeface="HP Simplified" panose="020B0604020204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EDA15523-1BB8-2467-AAF7-FF257C8F246C}"/>
              </a:ext>
            </a:extLst>
          </p:cNvPr>
          <p:cNvSpPr txBox="1"/>
          <p:nvPr/>
        </p:nvSpPr>
        <p:spPr>
          <a:xfrm>
            <a:off x="3008285" y="508892"/>
            <a:ext cx="6096000" cy="46166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pPr algn="ctr"/>
            <a:r>
              <a:rPr lang="en-IN" sz="2400" dirty="0">
                <a:latin typeface="Arial Black" panose="020B0A04020102020204" pitchFamily="34" charset="0"/>
              </a:rPr>
              <a:t>INTRODUCTION</a:t>
            </a:r>
          </a:p>
        </p:txBody>
      </p:sp>
    </p:spTree>
    <p:extLst>
      <p:ext uri="{BB962C8B-B14F-4D97-AF65-F5344CB8AC3E}">
        <p14:creationId xmlns:p14="http://schemas.microsoft.com/office/powerpoint/2010/main" val="41132859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1B90486-5ECA-DD66-36C8-96687DC2CC83}"/>
              </a:ext>
            </a:extLst>
          </p:cNvPr>
          <p:cNvSpPr txBox="1"/>
          <p:nvPr/>
        </p:nvSpPr>
        <p:spPr>
          <a:xfrm>
            <a:off x="2368083" y="457200"/>
            <a:ext cx="6759388" cy="46166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r>
              <a:rPr lang="en-IN" sz="2400" dirty="0">
                <a:latin typeface="Arial Black" panose="020B0A04020102020204" pitchFamily="34" charset="0"/>
              </a:rPr>
              <a:t>Objectives</a:t>
            </a:r>
          </a:p>
        </p:txBody>
      </p:sp>
      <p:sp>
        <p:nvSpPr>
          <p:cNvPr id="7" name="TextBox 6">
            <a:extLst>
              <a:ext uri="{FF2B5EF4-FFF2-40B4-BE49-F238E27FC236}">
                <a16:creationId xmlns:a16="http://schemas.microsoft.com/office/drawing/2014/main" id="{AB50834F-9A29-28D0-6E48-2DAD76281C6A}"/>
              </a:ext>
            </a:extLst>
          </p:cNvPr>
          <p:cNvSpPr txBox="1"/>
          <p:nvPr/>
        </p:nvSpPr>
        <p:spPr>
          <a:xfrm>
            <a:off x="694204" y="1435177"/>
            <a:ext cx="10107146" cy="5212196"/>
          </a:xfrm>
          <a:prstGeom prst="rect">
            <a:avLst/>
          </a:prstGeom>
          <a:noFill/>
        </p:spPr>
        <p:txBody>
          <a:bodyPr wrap="square">
            <a:spAutoFit/>
          </a:bodyPr>
          <a:lstStyle/>
          <a:p>
            <a:pPr marL="285750" indent="-285750">
              <a:lnSpc>
                <a:spcPct val="107000"/>
              </a:lnSpc>
              <a:spcAft>
                <a:spcPts val="800"/>
              </a:spcAft>
              <a:buFont typeface="Arial" panose="020B0604020202020204" pitchFamily="34" charset="0"/>
              <a:buChar char="•"/>
            </a:pPr>
            <a:r>
              <a:rPr lang="en-US" dirty="0">
                <a:latin typeface="HP Simplified" panose="020B0604020204020204" pitchFamily="34" charset="0"/>
              </a:rPr>
              <a:t>The purpose of the Inventory system is to serve customers efficiently. This study aims to help the shop make their work faster by using the system where they can monitor the remaining products in the records where they can see in the database. The system will provide a good service to the company like better transaction process that brings bigger profit.</a:t>
            </a:r>
            <a:r>
              <a:rPr lang="en-US" dirty="0"/>
              <a:t> </a:t>
            </a:r>
          </a:p>
          <a:p>
            <a:pPr marL="285750" indent="-285750">
              <a:lnSpc>
                <a:spcPct val="107000"/>
              </a:lnSpc>
              <a:spcAft>
                <a:spcPts val="800"/>
              </a:spcAft>
              <a:buFont typeface="Arial" panose="020B0604020202020204" pitchFamily="34" charset="0"/>
              <a:buChar char="•"/>
            </a:pPr>
            <a:endParaRPr lang="en-US" sz="1800" dirty="0">
              <a:effectLst/>
              <a:latin typeface="Baskerville Old Face" panose="02020602080505020303" pitchFamily="18"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r>
              <a:rPr lang="en-US" dirty="0">
                <a:latin typeface="HP Simplified" panose="020B0604020204020204" pitchFamily="34" charset="0"/>
              </a:rPr>
              <a:t>To develop a module that generates reports monthly sales and inventory. </a:t>
            </a:r>
          </a:p>
          <a:p>
            <a:pPr>
              <a:lnSpc>
                <a:spcPct val="107000"/>
              </a:lnSpc>
              <a:spcAft>
                <a:spcPts val="800"/>
              </a:spcAft>
            </a:pPr>
            <a:endParaRPr lang="en-US" sz="800" dirty="0">
              <a:latin typeface="HP Simplified" panose="020B0604020204020204" pitchFamily="34" charset="0"/>
            </a:endParaRPr>
          </a:p>
          <a:p>
            <a:pPr marL="285750" indent="-285750">
              <a:lnSpc>
                <a:spcPct val="107000"/>
              </a:lnSpc>
              <a:spcAft>
                <a:spcPts val="800"/>
              </a:spcAft>
              <a:buFont typeface="Arial" panose="020B0604020202020204" pitchFamily="34" charset="0"/>
              <a:buChar char="•"/>
            </a:pPr>
            <a:r>
              <a:rPr lang="en-US" dirty="0">
                <a:latin typeface="HP Simplified" panose="020B0604020204020204" pitchFamily="34" charset="0"/>
              </a:rPr>
              <a:t>To develop security in terms of keeping the records of the inventory. </a:t>
            </a:r>
          </a:p>
          <a:p>
            <a:pPr>
              <a:lnSpc>
                <a:spcPct val="107000"/>
              </a:lnSpc>
              <a:spcAft>
                <a:spcPts val="800"/>
              </a:spcAft>
            </a:pPr>
            <a:endParaRPr lang="en-US" sz="800" dirty="0">
              <a:latin typeface="HP Simplified" panose="020B0604020204020204" pitchFamily="34" charset="0"/>
            </a:endParaRPr>
          </a:p>
          <a:p>
            <a:pPr marL="285750" indent="-285750">
              <a:lnSpc>
                <a:spcPct val="107000"/>
              </a:lnSpc>
              <a:spcAft>
                <a:spcPts val="800"/>
              </a:spcAft>
              <a:buFont typeface="Arial" panose="020B0604020202020204" pitchFamily="34" charset="0"/>
              <a:buChar char="•"/>
            </a:pPr>
            <a:r>
              <a:rPr lang="en-US" dirty="0">
                <a:latin typeface="HP Simplified" panose="020B0604020204020204" pitchFamily="34" charset="0"/>
              </a:rPr>
              <a:t>To develop a system that can monitor the stocks in and stock out and the inventory in a fast and efficient manner. </a:t>
            </a:r>
          </a:p>
          <a:p>
            <a:pPr>
              <a:lnSpc>
                <a:spcPct val="107000"/>
              </a:lnSpc>
              <a:spcAft>
                <a:spcPts val="800"/>
              </a:spcAft>
            </a:pPr>
            <a:endParaRPr lang="en-US" sz="800" dirty="0">
              <a:latin typeface="HP Simplified" panose="020B0604020204020204" pitchFamily="34" charset="0"/>
            </a:endParaRPr>
          </a:p>
          <a:p>
            <a:pPr marL="285750" indent="-285750">
              <a:lnSpc>
                <a:spcPct val="107000"/>
              </a:lnSpc>
              <a:spcAft>
                <a:spcPts val="800"/>
              </a:spcAft>
              <a:buFont typeface="Arial" panose="020B0604020202020204" pitchFamily="34" charset="0"/>
              <a:buChar char="•"/>
            </a:pPr>
            <a:r>
              <a:rPr lang="en-US" dirty="0">
                <a:latin typeface="HP Simplified" panose="020B0604020204020204" pitchFamily="34" charset="0"/>
              </a:rPr>
              <a:t>To accurately record, compute and produce a report of sales.</a:t>
            </a:r>
          </a:p>
          <a:p>
            <a:pPr marL="285750" indent="-285750">
              <a:lnSpc>
                <a:spcPct val="107000"/>
              </a:lnSpc>
              <a:spcAft>
                <a:spcPts val="800"/>
              </a:spcAft>
              <a:buFont typeface="Arial" panose="020B0604020202020204" pitchFamily="34" charset="0"/>
              <a:buChar char="•"/>
            </a:pPr>
            <a:endParaRPr lang="en-US" sz="1800" dirty="0">
              <a:effectLst/>
              <a:latin typeface="HP Simplified" panose="020B060402020402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endParaRPr lang="en-IN" sz="1800" dirty="0">
              <a:effectLst/>
              <a:latin typeface="HP Simplified" panose="020B060402020402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194522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56ACBAD-B60D-B0E3-D9BF-BCBA49C04553}"/>
              </a:ext>
            </a:extLst>
          </p:cNvPr>
          <p:cNvSpPr txBox="1"/>
          <p:nvPr/>
        </p:nvSpPr>
        <p:spPr>
          <a:xfrm>
            <a:off x="935131" y="1760767"/>
            <a:ext cx="10106025" cy="344005"/>
          </a:xfrm>
          <a:prstGeom prst="rect">
            <a:avLst/>
          </a:prstGeom>
          <a:noFill/>
        </p:spPr>
        <p:txBody>
          <a:bodyPr wrap="square">
            <a:spAutoFit/>
          </a:bodyPr>
          <a:lstStyle/>
          <a:p>
            <a:pPr>
              <a:lnSpc>
                <a:spcPct val="107000"/>
              </a:lnSpc>
              <a:spcAft>
                <a:spcPts val="800"/>
              </a:spcAft>
            </a:pPr>
            <a:endParaRPr lang="en-IN" sz="1600" dirty="0">
              <a:effectLst/>
              <a:latin typeface="Arial Black" panose="020B0A04020102020204" pitchFamily="34"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9103B2C3-4DE5-19FC-B8EF-B8AD38B4ECC4}"/>
              </a:ext>
            </a:extLst>
          </p:cNvPr>
          <p:cNvSpPr txBox="1"/>
          <p:nvPr/>
        </p:nvSpPr>
        <p:spPr>
          <a:xfrm>
            <a:off x="2676525" y="2763850"/>
            <a:ext cx="9610725" cy="375296"/>
          </a:xfrm>
          <a:prstGeom prst="rect">
            <a:avLst/>
          </a:prstGeom>
          <a:noFill/>
        </p:spPr>
        <p:txBody>
          <a:bodyPr wrap="square">
            <a:spAutoFit/>
          </a:bodyPr>
          <a:lstStyle/>
          <a:p>
            <a:pPr>
              <a:lnSpc>
                <a:spcPct val="107000"/>
              </a:lnSpc>
              <a:spcAft>
                <a:spcPts val="800"/>
              </a:spcAft>
            </a:pPr>
            <a:r>
              <a:rPr lang="en-IN" sz="1800" dirty="0">
                <a:solidFill>
                  <a:srgbClr val="000000"/>
                </a:solidFill>
                <a:effectLst/>
                <a:latin typeface="Open Sans" panose="020B0606030504020204" pitchFamily="34" charset="0"/>
                <a:ea typeface="Calibri" panose="020F0502020204030204" pitchFamily="34" charset="0"/>
                <a:cs typeface="Times New Roman" panose="02020603050405020304" pitchFamily="18" charset="0"/>
              </a:rPr>
              <a:t>.</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E7D7EBAE-3567-9586-B9C0-25EC889F7540}"/>
              </a:ext>
            </a:extLst>
          </p:cNvPr>
          <p:cNvSpPr txBox="1"/>
          <p:nvPr/>
        </p:nvSpPr>
        <p:spPr>
          <a:xfrm>
            <a:off x="2368083" y="439270"/>
            <a:ext cx="6759388" cy="46166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r>
              <a:rPr lang="en-IN" sz="2400" dirty="0">
                <a:latin typeface="Arial Black" panose="020B0A04020102020204" pitchFamily="34" charset="0"/>
              </a:rPr>
              <a:t>Technology Used</a:t>
            </a:r>
          </a:p>
        </p:txBody>
      </p:sp>
      <p:sp>
        <p:nvSpPr>
          <p:cNvPr id="10" name="TextBox 9">
            <a:extLst>
              <a:ext uri="{FF2B5EF4-FFF2-40B4-BE49-F238E27FC236}">
                <a16:creationId xmlns:a16="http://schemas.microsoft.com/office/drawing/2014/main" id="{EB1F7EAF-2E49-2D87-1BB4-92EF9341EA48}"/>
              </a:ext>
            </a:extLst>
          </p:cNvPr>
          <p:cNvSpPr txBox="1"/>
          <p:nvPr/>
        </p:nvSpPr>
        <p:spPr>
          <a:xfrm>
            <a:off x="601335" y="1484538"/>
            <a:ext cx="10989329" cy="4774962"/>
          </a:xfrm>
          <a:prstGeom prst="rect">
            <a:avLst/>
          </a:prstGeom>
          <a:noFill/>
        </p:spPr>
        <p:txBody>
          <a:bodyPr wrap="square">
            <a:spAutoFit/>
          </a:bodyPr>
          <a:lstStyle/>
          <a:p>
            <a:pPr marL="342900" indent="-342900" algn="just">
              <a:lnSpc>
                <a:spcPct val="107000"/>
              </a:lnSpc>
              <a:spcAft>
                <a:spcPts val="800"/>
              </a:spcAft>
              <a:buFont typeface="Arial" panose="020B0604020202020204" pitchFamily="34" charset="0"/>
              <a:buChar char="•"/>
            </a:pPr>
            <a:r>
              <a:rPr lang="en-US" sz="2000" b="1" dirty="0">
                <a:effectLst/>
                <a:latin typeface="HP Simplified" panose="020B0604020204020204" pitchFamily="34" charset="0"/>
                <a:ea typeface="Times New Roman" panose="02020603050405020304" pitchFamily="18" charset="0"/>
              </a:rPr>
              <a:t>APACHE NETBEANS :-</a:t>
            </a:r>
            <a:r>
              <a:rPr lang="en-IN" b="1" dirty="0">
                <a:latin typeface="HP Simplified" panose="020B0604020204020204" pitchFamily="34"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NetBeans IDE is a free and open source integrated development environment for application development on Windows, Mac, Linux, and Solaris operating systems.</a:t>
            </a:r>
          </a:p>
          <a:p>
            <a:pPr algn="just">
              <a:lnSpc>
                <a:spcPct val="107000"/>
              </a:lnSpc>
              <a:spcAft>
                <a:spcPts val="800"/>
              </a:spcAft>
            </a:pPr>
            <a:endParaRPr lang="en-IN" sz="800" dirty="0">
              <a:latin typeface="Times New Roman" panose="02020603050405020304" pitchFamily="18" charset="0"/>
              <a:ea typeface="Times New Roman" panose="02020603050405020304" pitchFamily="18" charset="0"/>
            </a:endParaRPr>
          </a:p>
          <a:p>
            <a:pPr marL="285750" indent="-285750" algn="just">
              <a:lnSpc>
                <a:spcPct val="107000"/>
              </a:lnSpc>
              <a:spcAft>
                <a:spcPts val="800"/>
              </a:spcAft>
              <a:buFont typeface="Arial" panose="020B0604020202020204" pitchFamily="34" charset="0"/>
              <a:buChar char="•"/>
            </a:pPr>
            <a:r>
              <a:rPr lang="en-US" sz="1800" b="1" dirty="0">
                <a:effectLst/>
                <a:latin typeface="HP Simplified" panose="020B0604020204020204" pitchFamily="34" charset="0"/>
                <a:ea typeface="Times New Roman" panose="02020603050405020304" pitchFamily="18" charset="0"/>
              </a:rPr>
              <a:t>XAMPP :- </a:t>
            </a:r>
            <a:r>
              <a:rPr lang="en-US" dirty="0">
                <a:latin typeface="Times New Roman" panose="02020603050405020304" pitchFamily="18" charset="0"/>
                <a:cs typeface="Times New Roman" panose="02020603050405020304" pitchFamily="18" charset="0"/>
              </a:rPr>
              <a:t>XAMPP helps a local host or server to test its website and clients via computers and laptops before releasing it to the main server. It is a platform that furnishes a suitable environment to test and verify the working of projects based on Apache, Perl, MySQL database, and PHP through the system of the host itself.</a:t>
            </a:r>
          </a:p>
          <a:p>
            <a:pPr algn="just">
              <a:lnSpc>
                <a:spcPct val="107000"/>
              </a:lnSpc>
              <a:spcAft>
                <a:spcPts val="800"/>
              </a:spcAft>
            </a:pPr>
            <a:endParaRPr lang="en-US" sz="800" dirty="0">
              <a:latin typeface="Times New Roman" panose="02020603050405020304" pitchFamily="18" charset="0"/>
              <a:cs typeface="Times New Roman" panose="02020603050405020304" pitchFamily="18" charset="0"/>
            </a:endParaRPr>
          </a:p>
          <a:p>
            <a:pPr marL="285750" indent="-285750" algn="just">
              <a:lnSpc>
                <a:spcPct val="107000"/>
              </a:lnSpc>
              <a:spcAft>
                <a:spcPts val="800"/>
              </a:spcAft>
              <a:buFont typeface="Arial" panose="020B0604020202020204" pitchFamily="34" charset="0"/>
              <a:buChar char="•"/>
            </a:pPr>
            <a:r>
              <a:rPr lang="en-US" sz="1800" b="1" dirty="0">
                <a:effectLst/>
                <a:latin typeface="HP Simplified" panose="020B0604020204020204" pitchFamily="34" charset="0"/>
                <a:ea typeface="Times New Roman" panose="02020603050405020304" pitchFamily="18" charset="0"/>
              </a:rPr>
              <a:t>MYSQL WORKBENCH :-</a:t>
            </a:r>
            <a:r>
              <a:rPr lang="en-US" sz="1800" b="1" dirty="0">
                <a:effectLst/>
                <a:latin typeface="Times New Roman" panose="02020603050405020304" pitchFamily="18" charset="0"/>
                <a:ea typeface="Times New Roman" panose="02020603050405020304" pitchFamily="18" charset="0"/>
              </a:rPr>
              <a:t> </a:t>
            </a:r>
            <a:r>
              <a:rPr lang="en-US" dirty="0">
                <a:latin typeface="Times New Roman" panose="02020603050405020304" pitchFamily="18" charset="0"/>
                <a:cs typeface="Times New Roman" panose="02020603050405020304" pitchFamily="18" charset="0"/>
              </a:rPr>
              <a:t>MySQL Workbench is a unified visual tool for database architects, developers, and DBAs. MySQL Workbench provides data modeling, SQL development, and comprehensive administration tools for server configuration, user administration, backup, and much more.</a:t>
            </a:r>
          </a:p>
          <a:p>
            <a:pPr algn="just">
              <a:lnSpc>
                <a:spcPct val="107000"/>
              </a:lnSpc>
              <a:spcAft>
                <a:spcPts val="800"/>
              </a:spcAft>
            </a:pPr>
            <a:endParaRPr lang="en-US" sz="800" dirty="0">
              <a:latin typeface="Times New Roman" panose="02020603050405020304" pitchFamily="18" charset="0"/>
              <a:cs typeface="Times New Roman" panose="02020603050405020304" pitchFamily="18" charset="0"/>
            </a:endParaRPr>
          </a:p>
          <a:p>
            <a:pPr marL="285750" indent="-285750" algn="just">
              <a:lnSpc>
                <a:spcPct val="107000"/>
              </a:lnSpc>
              <a:spcAft>
                <a:spcPts val="800"/>
              </a:spcAft>
              <a:buFont typeface="Arial" panose="020B0604020202020204" pitchFamily="34" charset="0"/>
              <a:buChar char="•"/>
            </a:pPr>
            <a:r>
              <a:rPr lang="en-US" sz="1800" b="1" dirty="0">
                <a:effectLst/>
                <a:latin typeface="HP Simplified" panose="020B0604020204020204" pitchFamily="34" charset="0"/>
                <a:ea typeface="Times New Roman" panose="02020603050405020304" pitchFamily="18" charset="0"/>
              </a:rPr>
              <a:t>Icon8:- </a:t>
            </a:r>
            <a:r>
              <a:rPr lang="en-US" sz="1800" dirty="0">
                <a:effectLst/>
                <a:latin typeface="Times New Roman" panose="02020603050405020304" pitchFamily="18" charset="0"/>
                <a:ea typeface="Arial" panose="020B0604020202020204" pitchFamily="34" charset="0"/>
                <a:cs typeface="Times New Roman" panose="02020603050405020304" pitchFamily="18" charset="0"/>
              </a:rPr>
              <a:t>It is an online Website which provides us with a free icon for our Software. </a:t>
            </a:r>
            <a:r>
              <a:rPr lang="en-US" sz="18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They have a great choice of consistent, pixel-perfect icons that cover all our needs. Now we're thinking about API integration to automate the procedure of adding new icons to our app.</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gn="just">
              <a:lnSpc>
                <a:spcPct val="107000"/>
              </a:lnSpc>
              <a:spcAft>
                <a:spcPts val="800"/>
              </a:spcAf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37560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56ACBAD-B60D-B0E3-D9BF-BCBA49C04553}"/>
              </a:ext>
            </a:extLst>
          </p:cNvPr>
          <p:cNvSpPr txBox="1"/>
          <p:nvPr/>
        </p:nvSpPr>
        <p:spPr>
          <a:xfrm>
            <a:off x="2170843" y="5586165"/>
            <a:ext cx="1972796" cy="344005"/>
          </a:xfrm>
          <a:prstGeom prst="rect">
            <a:avLst/>
          </a:prstGeom>
          <a:noFill/>
        </p:spPr>
        <p:txBody>
          <a:bodyPr wrap="square">
            <a:spAutoFit/>
          </a:bodyPr>
          <a:lstStyle/>
          <a:p>
            <a:pPr>
              <a:lnSpc>
                <a:spcPct val="107000"/>
              </a:lnSpc>
              <a:spcAft>
                <a:spcPts val="800"/>
              </a:spcAft>
            </a:pPr>
            <a:r>
              <a:rPr lang="en-IN" sz="1600" b="1" dirty="0">
                <a:effectLst/>
                <a:ea typeface="Calibri" panose="020F0502020204030204" pitchFamily="34" charset="0"/>
                <a:cs typeface="Times New Roman" panose="02020603050405020304" pitchFamily="18" charset="0"/>
              </a:rPr>
              <a:t>DFD (LEVEL 0) :-</a:t>
            </a:r>
          </a:p>
        </p:txBody>
      </p:sp>
      <p:sp>
        <p:nvSpPr>
          <p:cNvPr id="5" name="TextBox 4">
            <a:extLst>
              <a:ext uri="{FF2B5EF4-FFF2-40B4-BE49-F238E27FC236}">
                <a16:creationId xmlns:a16="http://schemas.microsoft.com/office/drawing/2014/main" id="{1AA836CC-BC6E-8661-F7EE-D95A395DDF85}"/>
              </a:ext>
            </a:extLst>
          </p:cNvPr>
          <p:cNvSpPr txBox="1"/>
          <p:nvPr/>
        </p:nvSpPr>
        <p:spPr>
          <a:xfrm>
            <a:off x="2368083" y="457200"/>
            <a:ext cx="6759388" cy="46166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r>
              <a:rPr lang="en-IN" sz="2400" dirty="0">
                <a:latin typeface="Arial Black" panose="020B0A04020102020204" pitchFamily="34" charset="0"/>
              </a:rPr>
              <a:t>Designs</a:t>
            </a:r>
          </a:p>
        </p:txBody>
      </p:sp>
      <p:sp>
        <p:nvSpPr>
          <p:cNvPr id="10" name="TextBox 9">
            <a:extLst>
              <a:ext uri="{FF2B5EF4-FFF2-40B4-BE49-F238E27FC236}">
                <a16:creationId xmlns:a16="http://schemas.microsoft.com/office/drawing/2014/main" id="{A6202FAB-0F0C-0B11-7FC5-4BF7F4FB97D2}"/>
              </a:ext>
            </a:extLst>
          </p:cNvPr>
          <p:cNvSpPr txBox="1"/>
          <p:nvPr/>
        </p:nvSpPr>
        <p:spPr>
          <a:xfrm>
            <a:off x="8141073" y="5634020"/>
            <a:ext cx="1972796" cy="344005"/>
          </a:xfrm>
          <a:prstGeom prst="rect">
            <a:avLst/>
          </a:prstGeom>
          <a:noFill/>
        </p:spPr>
        <p:txBody>
          <a:bodyPr wrap="square">
            <a:spAutoFit/>
          </a:bodyPr>
          <a:lstStyle/>
          <a:p>
            <a:pPr>
              <a:lnSpc>
                <a:spcPct val="107000"/>
              </a:lnSpc>
              <a:spcAft>
                <a:spcPts val="800"/>
              </a:spcAft>
            </a:pPr>
            <a:r>
              <a:rPr lang="en-IN" sz="1600" b="1" dirty="0">
                <a:effectLst/>
                <a:ea typeface="Calibri" panose="020F0502020204030204" pitchFamily="34" charset="0"/>
                <a:cs typeface="Times New Roman" panose="02020603050405020304" pitchFamily="18" charset="0"/>
              </a:rPr>
              <a:t>DFD (LEVEL 1) :-</a:t>
            </a:r>
          </a:p>
        </p:txBody>
      </p:sp>
      <p:pic>
        <p:nvPicPr>
          <p:cNvPr id="11" name="Picture 10">
            <a:extLst>
              <a:ext uri="{FF2B5EF4-FFF2-40B4-BE49-F238E27FC236}">
                <a16:creationId xmlns:a16="http://schemas.microsoft.com/office/drawing/2014/main" id="{EC88CCD5-69ED-2B38-D467-4EF7CA6B19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334647"/>
            <a:ext cx="5459506" cy="3883591"/>
          </a:xfrm>
          <a:prstGeom prst="rect">
            <a:avLst/>
          </a:prstGeom>
        </p:spPr>
      </p:pic>
      <p:pic>
        <p:nvPicPr>
          <p:cNvPr id="7" name="Google Shape;140;p18">
            <a:extLst>
              <a:ext uri="{FF2B5EF4-FFF2-40B4-BE49-F238E27FC236}">
                <a16:creationId xmlns:a16="http://schemas.microsoft.com/office/drawing/2014/main" id="{7764B846-A781-35F5-0BAB-71054549A1D8}"/>
              </a:ext>
            </a:extLst>
          </p:cNvPr>
          <p:cNvPicPr preferRelativeResize="0"/>
          <p:nvPr/>
        </p:nvPicPr>
        <p:blipFill rotWithShape="1">
          <a:blip r:embed="rId4">
            <a:alphaModFix/>
          </a:blip>
          <a:srcRect l="31991" t="25090" r="21844" b="12464"/>
          <a:stretch/>
        </p:blipFill>
        <p:spPr>
          <a:xfrm>
            <a:off x="494000" y="1334650"/>
            <a:ext cx="5238250" cy="3883599"/>
          </a:xfrm>
          <a:prstGeom prst="rect">
            <a:avLst/>
          </a:prstGeom>
          <a:noFill/>
          <a:ln>
            <a:noFill/>
          </a:ln>
        </p:spPr>
      </p:pic>
    </p:spTree>
    <p:extLst>
      <p:ext uri="{BB962C8B-B14F-4D97-AF65-F5344CB8AC3E}">
        <p14:creationId xmlns:p14="http://schemas.microsoft.com/office/powerpoint/2010/main" val="6036350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6202FAB-0F0C-0B11-7FC5-4BF7F4FB97D2}"/>
              </a:ext>
            </a:extLst>
          </p:cNvPr>
          <p:cNvSpPr txBox="1"/>
          <p:nvPr/>
        </p:nvSpPr>
        <p:spPr>
          <a:xfrm>
            <a:off x="5109602" y="5741597"/>
            <a:ext cx="1972796" cy="344005"/>
          </a:xfrm>
          <a:prstGeom prst="rect">
            <a:avLst/>
          </a:prstGeom>
          <a:noFill/>
        </p:spPr>
        <p:txBody>
          <a:bodyPr wrap="square">
            <a:spAutoFit/>
          </a:bodyPr>
          <a:lstStyle/>
          <a:p>
            <a:pPr>
              <a:lnSpc>
                <a:spcPct val="107000"/>
              </a:lnSpc>
              <a:spcAft>
                <a:spcPts val="800"/>
              </a:spcAft>
            </a:pPr>
            <a:r>
              <a:rPr lang="en-IN" sz="1600" b="1" dirty="0">
                <a:effectLst/>
                <a:ea typeface="Calibri" panose="020F0502020204030204" pitchFamily="34" charset="0"/>
                <a:cs typeface="Times New Roman" panose="02020603050405020304" pitchFamily="18" charset="0"/>
              </a:rPr>
              <a:t>Class Diagram :-</a:t>
            </a:r>
          </a:p>
        </p:txBody>
      </p:sp>
      <p:pic>
        <p:nvPicPr>
          <p:cNvPr id="3" name="Picture 2">
            <a:extLst>
              <a:ext uri="{FF2B5EF4-FFF2-40B4-BE49-F238E27FC236}">
                <a16:creationId xmlns:a16="http://schemas.microsoft.com/office/drawing/2014/main" id="{774C8F5F-90BA-6250-64FF-54DBA025CD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5252" y="295836"/>
            <a:ext cx="9748231" cy="5339483"/>
          </a:xfrm>
          <a:prstGeom prst="rect">
            <a:avLst/>
          </a:prstGeom>
        </p:spPr>
      </p:pic>
    </p:spTree>
    <p:extLst>
      <p:ext uri="{BB962C8B-B14F-4D97-AF65-F5344CB8AC3E}">
        <p14:creationId xmlns:p14="http://schemas.microsoft.com/office/powerpoint/2010/main" val="22148664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6202FAB-0F0C-0B11-7FC5-4BF7F4FB97D2}"/>
              </a:ext>
            </a:extLst>
          </p:cNvPr>
          <p:cNvSpPr txBox="1"/>
          <p:nvPr/>
        </p:nvSpPr>
        <p:spPr>
          <a:xfrm>
            <a:off x="3484277" y="5642985"/>
            <a:ext cx="1562041" cy="344005"/>
          </a:xfrm>
          <a:prstGeom prst="rect">
            <a:avLst/>
          </a:prstGeom>
          <a:noFill/>
        </p:spPr>
        <p:txBody>
          <a:bodyPr wrap="square">
            <a:spAutoFit/>
          </a:bodyPr>
          <a:lstStyle/>
          <a:p>
            <a:pPr>
              <a:lnSpc>
                <a:spcPct val="107000"/>
              </a:lnSpc>
              <a:spcAft>
                <a:spcPts val="800"/>
              </a:spcAft>
            </a:pPr>
            <a:r>
              <a:rPr lang="en-IN" sz="1600" b="1" dirty="0">
                <a:effectLst/>
                <a:ea typeface="Calibri" panose="020F0502020204030204" pitchFamily="34" charset="0"/>
                <a:cs typeface="Times New Roman" panose="02020603050405020304" pitchFamily="18" charset="0"/>
              </a:rPr>
              <a:t>ER Diagram :-</a:t>
            </a:r>
          </a:p>
        </p:txBody>
      </p:sp>
      <p:pic>
        <p:nvPicPr>
          <p:cNvPr id="4" name="Picture 3">
            <a:extLst>
              <a:ext uri="{FF2B5EF4-FFF2-40B4-BE49-F238E27FC236}">
                <a16:creationId xmlns:a16="http://schemas.microsoft.com/office/drawing/2014/main" id="{7B99F341-7E39-52E1-96D8-33D7764041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568" y="442453"/>
            <a:ext cx="7109714" cy="5008088"/>
          </a:xfrm>
          <a:prstGeom prst="rect">
            <a:avLst/>
          </a:prstGeom>
        </p:spPr>
      </p:pic>
      <p:pic>
        <p:nvPicPr>
          <p:cNvPr id="6" name="Picture 5">
            <a:extLst>
              <a:ext uri="{FF2B5EF4-FFF2-40B4-BE49-F238E27FC236}">
                <a16:creationId xmlns:a16="http://schemas.microsoft.com/office/drawing/2014/main" id="{49E335C9-C5CD-E83E-B724-71BC5BD09D1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00682" y="442453"/>
            <a:ext cx="4323025" cy="4766226"/>
          </a:xfrm>
          <a:prstGeom prst="rect">
            <a:avLst/>
          </a:prstGeom>
        </p:spPr>
      </p:pic>
      <p:sp>
        <p:nvSpPr>
          <p:cNvPr id="8" name="TextBox 7">
            <a:extLst>
              <a:ext uri="{FF2B5EF4-FFF2-40B4-BE49-F238E27FC236}">
                <a16:creationId xmlns:a16="http://schemas.microsoft.com/office/drawing/2014/main" id="{BBE95793-0C5C-1057-B9F7-E035FB93DDDC}"/>
              </a:ext>
            </a:extLst>
          </p:cNvPr>
          <p:cNvSpPr txBox="1"/>
          <p:nvPr/>
        </p:nvSpPr>
        <p:spPr>
          <a:xfrm>
            <a:off x="9081173" y="5509592"/>
            <a:ext cx="1909556" cy="344069"/>
          </a:xfrm>
          <a:prstGeom prst="rect">
            <a:avLst/>
          </a:prstGeom>
          <a:noFill/>
        </p:spPr>
        <p:txBody>
          <a:bodyPr wrap="square">
            <a:spAutoFit/>
          </a:bodyPr>
          <a:lstStyle/>
          <a:p>
            <a:pPr>
              <a:lnSpc>
                <a:spcPct val="107000"/>
              </a:lnSpc>
              <a:spcAft>
                <a:spcPts val="800"/>
              </a:spcAft>
            </a:pPr>
            <a:r>
              <a:rPr lang="en-IN" sz="1600" b="1" dirty="0">
                <a:ea typeface="Calibri" panose="020F0502020204030204" pitchFamily="34" charset="0"/>
                <a:cs typeface="Times New Roman" panose="02020603050405020304" pitchFamily="18" charset="0"/>
              </a:rPr>
              <a:t>Use Case</a:t>
            </a:r>
            <a:r>
              <a:rPr lang="en-IN" sz="1600" b="1" dirty="0">
                <a:effectLst/>
                <a:ea typeface="Calibri" panose="020F0502020204030204" pitchFamily="34" charset="0"/>
                <a:cs typeface="Times New Roman" panose="02020603050405020304" pitchFamily="18" charset="0"/>
              </a:rPr>
              <a:t> Diagram :-</a:t>
            </a:r>
          </a:p>
        </p:txBody>
      </p:sp>
    </p:spTree>
    <p:extLst>
      <p:ext uri="{BB962C8B-B14F-4D97-AF65-F5344CB8AC3E}">
        <p14:creationId xmlns:p14="http://schemas.microsoft.com/office/powerpoint/2010/main" val="991721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6202FAB-0F0C-0B11-7FC5-4BF7F4FB97D2}"/>
              </a:ext>
            </a:extLst>
          </p:cNvPr>
          <p:cNvSpPr txBox="1"/>
          <p:nvPr/>
        </p:nvSpPr>
        <p:spPr>
          <a:xfrm>
            <a:off x="5624823" y="5634020"/>
            <a:ext cx="1972796" cy="344005"/>
          </a:xfrm>
          <a:prstGeom prst="rect">
            <a:avLst/>
          </a:prstGeom>
          <a:noFill/>
        </p:spPr>
        <p:txBody>
          <a:bodyPr wrap="square">
            <a:spAutoFit/>
          </a:bodyPr>
          <a:lstStyle/>
          <a:p>
            <a:pPr>
              <a:lnSpc>
                <a:spcPct val="107000"/>
              </a:lnSpc>
              <a:spcAft>
                <a:spcPts val="800"/>
              </a:spcAft>
            </a:pPr>
            <a:r>
              <a:rPr lang="en-IN" sz="1600" b="1">
                <a:effectLst/>
                <a:ea typeface="Calibri" panose="020F0502020204030204" pitchFamily="34" charset="0"/>
                <a:cs typeface="Times New Roman" panose="02020603050405020304" pitchFamily="18" charset="0"/>
              </a:rPr>
              <a:t>Gantt Chart </a:t>
            </a:r>
            <a:r>
              <a:rPr lang="en-IN" sz="1600" b="1" dirty="0">
                <a:effectLst/>
                <a:ea typeface="Calibri" panose="020F0502020204030204" pitchFamily="34" charset="0"/>
                <a:cs typeface="Times New Roman" panose="02020603050405020304" pitchFamily="18" charset="0"/>
              </a:rPr>
              <a:t>:-</a:t>
            </a:r>
          </a:p>
        </p:txBody>
      </p:sp>
      <p:pic>
        <p:nvPicPr>
          <p:cNvPr id="12" name="Picture 11">
            <a:extLst>
              <a:ext uri="{FF2B5EF4-FFF2-40B4-BE49-F238E27FC236}">
                <a16:creationId xmlns:a16="http://schemas.microsoft.com/office/drawing/2014/main" id="{0276AF46-EA64-CCC1-D2AE-8C988DFA00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979" y="519953"/>
            <a:ext cx="10784042" cy="4831976"/>
          </a:xfrm>
          <a:prstGeom prst="rect">
            <a:avLst/>
          </a:prstGeom>
        </p:spPr>
      </p:pic>
    </p:spTree>
    <p:extLst>
      <p:ext uri="{BB962C8B-B14F-4D97-AF65-F5344CB8AC3E}">
        <p14:creationId xmlns:p14="http://schemas.microsoft.com/office/powerpoint/2010/main" val="2798487939"/>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
  <TotalTime>319</TotalTime>
  <Words>766</Words>
  <Application>Microsoft Office PowerPoint</Application>
  <PresentationFormat>Widescreen</PresentationFormat>
  <Paragraphs>76</Paragraphs>
  <Slides>17</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17</vt:i4>
      </vt:variant>
    </vt:vector>
  </HeadingPairs>
  <TitlesOfParts>
    <vt:vector size="29" baseType="lpstr">
      <vt:lpstr>Arial</vt:lpstr>
      <vt:lpstr>Arial Black</vt:lpstr>
      <vt:lpstr>Arial Narrow</vt:lpstr>
      <vt:lpstr>Baskerville Old Face</vt:lpstr>
      <vt:lpstr>Berlin Sans FB</vt:lpstr>
      <vt:lpstr>Bookman Old Style</vt:lpstr>
      <vt:lpstr>Calibri</vt:lpstr>
      <vt:lpstr>Calibri Light</vt:lpstr>
      <vt:lpstr>HP Simplified</vt:lpstr>
      <vt:lpstr>Open Sans</vt:lpstr>
      <vt:lpstr>Times New Roman</vt:lpstr>
      <vt:lpstr>Retrospect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TUSHAR</dc:creator>
  <cp:lastModifiedBy>YASH TYAGI</cp:lastModifiedBy>
  <cp:revision>17</cp:revision>
  <dcterms:created xsi:type="dcterms:W3CDTF">2022-05-11T15:57:56Z</dcterms:created>
  <dcterms:modified xsi:type="dcterms:W3CDTF">2022-05-19T09:41:32Z</dcterms:modified>
</cp:coreProperties>
</file>

<file path=docProps/thumbnail.jpeg>
</file>